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0" r:id="rId3"/>
    <p:sldId id="259" r:id="rId4"/>
    <p:sldId id="257" r:id="rId5"/>
    <p:sldId id="266" r:id="rId6"/>
    <p:sldId id="281" r:id="rId7"/>
    <p:sldId id="26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9" r:id="rId16"/>
    <p:sldId id="298" r:id="rId17"/>
    <p:sldId id="299" r:id="rId18"/>
    <p:sldId id="270" r:id="rId19"/>
    <p:sldId id="271" r:id="rId20"/>
    <p:sldId id="273" r:id="rId21"/>
    <p:sldId id="272" r:id="rId22"/>
    <p:sldId id="274" r:id="rId23"/>
    <p:sldId id="276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16"/>
    <a:srgbClr val="072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91666666666666E-2"/>
          <c:y val="4.7138047138047139E-2"/>
          <c:w val="0.82499999999999996"/>
          <c:h val="0.8097643097643098"/>
        </c:manualLayout>
      </c:layout>
      <c:lineChart>
        <c:grouping val="standard"/>
        <c:varyColors val="0"/>
        <c:ser>
          <c:idx val="0"/>
          <c:order val="0"/>
          <c:tx>
            <c:v>B.C. com fator de potência; vent=0,65 comp.=0,70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ysDash"/>
              </a:ln>
            </c:spPr>
            <c:trendlineType val="poly"/>
            <c:order val="3"/>
            <c:dispRSqr val="0"/>
            <c:dispEq val="0"/>
          </c:trendline>
          <c:cat>
            <c:numRef>
              <c:f>graficoCOP!$F$6:$F$28</c:f>
              <c:numCache>
                <c:formatCode>General</c:formatCode>
                <c:ptCount val="23"/>
                <c:pt idx="0">
                  <c:v>10.3</c:v>
                </c:pt>
                <c:pt idx="1">
                  <c:v>12</c:v>
                </c:pt>
                <c:pt idx="2">
                  <c:v>12.5</c:v>
                </c:pt>
                <c:pt idx="3">
                  <c:v>14.8</c:v>
                </c:pt>
                <c:pt idx="4">
                  <c:v>15</c:v>
                </c:pt>
                <c:pt idx="5">
                  <c:v>15.8</c:v>
                </c:pt>
                <c:pt idx="6">
                  <c:v>15.9</c:v>
                </c:pt>
                <c:pt idx="7">
                  <c:v>16.399999999999999</c:v>
                </c:pt>
                <c:pt idx="8">
                  <c:v>16.5</c:v>
                </c:pt>
                <c:pt idx="9">
                  <c:v>17.5</c:v>
                </c:pt>
                <c:pt idx="10">
                  <c:v>17.600000000000001</c:v>
                </c:pt>
                <c:pt idx="11">
                  <c:v>17.7</c:v>
                </c:pt>
                <c:pt idx="12">
                  <c:v>18.8</c:v>
                </c:pt>
                <c:pt idx="13">
                  <c:v>18.899999999999999</c:v>
                </c:pt>
                <c:pt idx="14">
                  <c:v>19</c:v>
                </c:pt>
                <c:pt idx="15">
                  <c:v>19.100000000000001</c:v>
                </c:pt>
                <c:pt idx="16">
                  <c:v>19.8</c:v>
                </c:pt>
                <c:pt idx="17">
                  <c:v>24.1</c:v>
                </c:pt>
                <c:pt idx="18">
                  <c:v>26</c:v>
                </c:pt>
                <c:pt idx="19">
                  <c:v>26.2</c:v>
                </c:pt>
                <c:pt idx="20">
                  <c:v>27.4</c:v>
                </c:pt>
                <c:pt idx="21">
                  <c:v>28.8</c:v>
                </c:pt>
                <c:pt idx="22">
                  <c:v>29.2</c:v>
                </c:pt>
              </c:numCache>
            </c:numRef>
          </c:cat>
          <c:val>
            <c:numRef>
              <c:f>graficoCOP!$G$5:$G$28</c:f>
              <c:numCache>
                <c:formatCode>General</c:formatCode>
                <c:ptCount val="24"/>
                <c:pt idx="0">
                  <c:v>1.6771</c:v>
                </c:pt>
                <c:pt idx="1">
                  <c:v>1.7836000000000001</c:v>
                </c:pt>
                <c:pt idx="2">
                  <c:v>1.7152000000000001</c:v>
                </c:pt>
                <c:pt idx="3">
                  <c:v>2.1814</c:v>
                </c:pt>
                <c:pt idx="4">
                  <c:v>2.0277500000000002</c:v>
                </c:pt>
                <c:pt idx="5">
                  <c:v>2.4045999999999998</c:v>
                </c:pt>
                <c:pt idx="6">
                  <c:v>2.3452999999999999</c:v>
                </c:pt>
                <c:pt idx="7">
                  <c:v>2.5670000000000002</c:v>
                </c:pt>
                <c:pt idx="8">
                  <c:v>2.3866000000000001</c:v>
                </c:pt>
                <c:pt idx="9">
                  <c:v>2.3712</c:v>
                </c:pt>
                <c:pt idx="10">
                  <c:v>2.2218</c:v>
                </c:pt>
                <c:pt idx="11">
                  <c:v>1.8619000000000001</c:v>
                </c:pt>
                <c:pt idx="12">
                  <c:v>2.3418999999999999</c:v>
                </c:pt>
                <c:pt idx="13">
                  <c:v>1.9031</c:v>
                </c:pt>
                <c:pt idx="14">
                  <c:v>2.2164000000000001</c:v>
                </c:pt>
                <c:pt idx="15">
                  <c:v>2.5952999999999999</c:v>
                </c:pt>
                <c:pt idx="16">
                  <c:v>2.4323999999999999</c:v>
                </c:pt>
                <c:pt idx="17">
                  <c:v>2.6316000000000002</c:v>
                </c:pt>
                <c:pt idx="18">
                  <c:v>3.4352</c:v>
                </c:pt>
                <c:pt idx="19">
                  <c:v>3.1720999999999999</c:v>
                </c:pt>
                <c:pt idx="20">
                  <c:v>3.2470999999999997</c:v>
                </c:pt>
                <c:pt idx="21">
                  <c:v>3.3557000000000001</c:v>
                </c:pt>
                <c:pt idx="22">
                  <c:v>3.5373000000000001</c:v>
                </c:pt>
                <c:pt idx="23">
                  <c:v>3.7909000000000002</c:v>
                </c:pt>
              </c:numCache>
            </c:numRef>
          </c:val>
          <c:smooth val="0"/>
        </c:ser>
        <c:ser>
          <c:idx val="1"/>
          <c:order val="1"/>
          <c:tx>
            <c:v>B.C. com fator de potência; 1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x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name>Ajuste por polinômio de 3° grau</c:name>
            <c:spPr>
              <a:ln w="25400">
                <a:solidFill>
                  <a:srgbClr val="000000"/>
                </a:solidFill>
                <a:prstDash val="sysDash"/>
              </a:ln>
            </c:spPr>
            <c:trendlineType val="poly"/>
            <c:order val="3"/>
            <c:dispRSqr val="0"/>
            <c:dispEq val="0"/>
          </c:trendline>
          <c:cat>
            <c:numRef>
              <c:f>graficoCOP!$F$6:$F$28</c:f>
              <c:numCache>
                <c:formatCode>General</c:formatCode>
                <c:ptCount val="23"/>
                <c:pt idx="0">
                  <c:v>10.3</c:v>
                </c:pt>
                <c:pt idx="1">
                  <c:v>12</c:v>
                </c:pt>
                <c:pt idx="2">
                  <c:v>12.5</c:v>
                </c:pt>
                <c:pt idx="3">
                  <c:v>14.8</c:v>
                </c:pt>
                <c:pt idx="4">
                  <c:v>15</c:v>
                </c:pt>
                <c:pt idx="5">
                  <c:v>15.8</c:v>
                </c:pt>
                <c:pt idx="6">
                  <c:v>15.9</c:v>
                </c:pt>
                <c:pt idx="7">
                  <c:v>16.399999999999999</c:v>
                </c:pt>
                <c:pt idx="8">
                  <c:v>16.5</c:v>
                </c:pt>
                <c:pt idx="9">
                  <c:v>17.5</c:v>
                </c:pt>
                <c:pt idx="10">
                  <c:v>17.600000000000001</c:v>
                </c:pt>
                <c:pt idx="11">
                  <c:v>17.7</c:v>
                </c:pt>
                <c:pt idx="12">
                  <c:v>18.8</c:v>
                </c:pt>
                <c:pt idx="13">
                  <c:v>18.899999999999999</c:v>
                </c:pt>
                <c:pt idx="14">
                  <c:v>19</c:v>
                </c:pt>
                <c:pt idx="15">
                  <c:v>19.100000000000001</c:v>
                </c:pt>
                <c:pt idx="16">
                  <c:v>19.8</c:v>
                </c:pt>
                <c:pt idx="17">
                  <c:v>24.1</c:v>
                </c:pt>
                <c:pt idx="18">
                  <c:v>26</c:v>
                </c:pt>
                <c:pt idx="19">
                  <c:v>26.2</c:v>
                </c:pt>
                <c:pt idx="20">
                  <c:v>27.4</c:v>
                </c:pt>
                <c:pt idx="21">
                  <c:v>28.8</c:v>
                </c:pt>
                <c:pt idx="22">
                  <c:v>29.2</c:v>
                </c:pt>
              </c:numCache>
            </c:numRef>
          </c:cat>
          <c:val>
            <c:numRef>
              <c:f>graficoCOP!$H$5:$H$28</c:f>
              <c:numCache>
                <c:formatCode>General</c:formatCode>
                <c:ptCount val="24"/>
                <c:pt idx="0">
                  <c:v>1.1662999999999999</c:v>
                </c:pt>
                <c:pt idx="1">
                  <c:v>1.24</c:v>
                </c:pt>
                <c:pt idx="2">
                  <c:v>1.1928000000000001</c:v>
                </c:pt>
                <c:pt idx="3">
                  <c:v>1.5169999999999999</c:v>
                </c:pt>
                <c:pt idx="4">
                  <c:v>1.41025</c:v>
                </c:pt>
                <c:pt idx="5">
                  <c:v>1.1647000000000001</c:v>
                </c:pt>
                <c:pt idx="6">
                  <c:v>1.6312</c:v>
                </c:pt>
                <c:pt idx="7">
                  <c:v>1.7855000000000001</c:v>
                </c:pt>
                <c:pt idx="8">
                  <c:v>1.6597</c:v>
                </c:pt>
                <c:pt idx="9">
                  <c:v>1.6494</c:v>
                </c:pt>
                <c:pt idx="10">
                  <c:v>1.5454000000000001</c:v>
                </c:pt>
                <c:pt idx="11">
                  <c:v>1.2950999999999999</c:v>
                </c:pt>
                <c:pt idx="12">
                  <c:v>1.6288</c:v>
                </c:pt>
                <c:pt idx="13">
                  <c:v>1.3238000000000001</c:v>
                </c:pt>
                <c:pt idx="14">
                  <c:v>1.5417000000000001</c:v>
                </c:pt>
                <c:pt idx="15">
                  <c:v>1.8064</c:v>
                </c:pt>
                <c:pt idx="16">
                  <c:v>1.6919</c:v>
                </c:pt>
                <c:pt idx="17">
                  <c:v>1.8315999999999999</c:v>
                </c:pt>
                <c:pt idx="18">
                  <c:v>2.3894000000000002</c:v>
                </c:pt>
                <c:pt idx="19">
                  <c:v>2.2063999999999999</c:v>
                </c:pt>
                <c:pt idx="20">
                  <c:v>2.2585999999999999</c:v>
                </c:pt>
                <c:pt idx="21">
                  <c:v>2.3340999999999998</c:v>
                </c:pt>
                <c:pt idx="22">
                  <c:v>2.4605000000000001</c:v>
                </c:pt>
                <c:pt idx="23">
                  <c:v>2.6368</c:v>
                </c:pt>
              </c:numCache>
            </c:numRef>
          </c:val>
          <c:smooth val="0"/>
        </c:ser>
        <c:ser>
          <c:idx val="2"/>
          <c:order val="2"/>
          <c:tx>
            <c:v>Resistência elétrica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graficoCOP!$F$6:$F$28</c:f>
              <c:numCache>
                <c:formatCode>General</c:formatCode>
                <c:ptCount val="23"/>
                <c:pt idx="0">
                  <c:v>10.3</c:v>
                </c:pt>
                <c:pt idx="1">
                  <c:v>12</c:v>
                </c:pt>
                <c:pt idx="2">
                  <c:v>12.5</c:v>
                </c:pt>
                <c:pt idx="3">
                  <c:v>14.8</c:v>
                </c:pt>
                <c:pt idx="4">
                  <c:v>15</c:v>
                </c:pt>
                <c:pt idx="5">
                  <c:v>15.8</c:v>
                </c:pt>
                <c:pt idx="6">
                  <c:v>15.9</c:v>
                </c:pt>
                <c:pt idx="7">
                  <c:v>16.399999999999999</c:v>
                </c:pt>
                <c:pt idx="8">
                  <c:v>16.5</c:v>
                </c:pt>
                <c:pt idx="9">
                  <c:v>17.5</c:v>
                </c:pt>
                <c:pt idx="10">
                  <c:v>17.600000000000001</c:v>
                </c:pt>
                <c:pt idx="11">
                  <c:v>17.7</c:v>
                </c:pt>
                <c:pt idx="12">
                  <c:v>18.8</c:v>
                </c:pt>
                <c:pt idx="13">
                  <c:v>18.899999999999999</c:v>
                </c:pt>
                <c:pt idx="14">
                  <c:v>19</c:v>
                </c:pt>
                <c:pt idx="15">
                  <c:v>19.100000000000001</c:v>
                </c:pt>
                <c:pt idx="16">
                  <c:v>19.8</c:v>
                </c:pt>
                <c:pt idx="17">
                  <c:v>24.1</c:v>
                </c:pt>
                <c:pt idx="18">
                  <c:v>26</c:v>
                </c:pt>
                <c:pt idx="19">
                  <c:v>26.2</c:v>
                </c:pt>
                <c:pt idx="20">
                  <c:v>27.4</c:v>
                </c:pt>
                <c:pt idx="21">
                  <c:v>28.8</c:v>
                </c:pt>
                <c:pt idx="22">
                  <c:v>29.2</c:v>
                </c:pt>
              </c:numCache>
            </c:numRef>
          </c:cat>
          <c:val>
            <c:numRef>
              <c:f>graficoCOP!$I$6:$I$28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81664"/>
        <c:axId val="111649536"/>
      </c:lineChart>
      <c:catAx>
        <c:axId val="784816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Temperatura Ambiente [°C]</a:t>
                </a:r>
              </a:p>
            </c:rich>
          </c:tx>
          <c:layout>
            <c:manualLayout>
              <c:xMode val="edge"/>
              <c:yMode val="edge"/>
              <c:x val="0.37187500000000001"/>
              <c:y val="0.922558922558922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16495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1649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COP</a:t>
                </a:r>
              </a:p>
            </c:rich>
          </c:tx>
          <c:layout>
            <c:manualLayout>
              <c:xMode val="edge"/>
              <c:yMode val="edge"/>
              <c:x val="9.3749999999999997E-3"/>
              <c:y val="0.410774410774410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84816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25"/>
          <c:y val="8.2491582491582491E-2"/>
          <c:w val="0.45"/>
          <c:h val="0.269360269360269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2DC8-F253-405E-BF02-5D6FACACCD1D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E35FD-87B2-4BED-B615-8C5B9CB63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648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35AF-B408-45B5-88CC-ED3E4B7CDF17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29118-C1FA-4C76-BDE1-B9B334D02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905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3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39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3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SCT-RS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29118-C1FA-4C76-BDE1-B9B334D023A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F3E6-3C94-46FD-A429-AF8B3C038DC6}" type="datetimeFigureOut">
              <a:rPr lang="pt-BR" smtClean="0"/>
              <a:t>11/10/2011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AA43-1C76-4D1F-AF22-1434B7B53804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6507" y="116632"/>
            <a:ext cx="8712968" cy="24482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>ESTADO </a:t>
            </a:r>
            <a:r>
              <a:rPr lang="pt-BR" sz="4400" b="1" dirty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>DO RIO GRANDE DO </a:t>
            </a:r>
            <a:r>
              <a:rPr lang="pt-BR" sz="4400" b="1" dirty="0" smtClean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>SUL</a:t>
            </a:r>
            <a:br>
              <a:rPr lang="pt-BR" sz="4400" b="1" dirty="0" smtClean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dirty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>SECRETARIA DA </a:t>
            </a:r>
            <a:r>
              <a:rPr lang="pt-BR" sz="4000" b="1" dirty="0" smtClean="0">
                <a:solidFill>
                  <a:srgbClr val="0A0416"/>
                </a:solidFill>
                <a:latin typeface="Arial" pitchFamily="34" charset="0"/>
                <a:cs typeface="Arial" pitchFamily="34" charset="0"/>
              </a:rPr>
              <a:t>CIÊNCIA, inovação e desenvolvimento tecnológico</a:t>
            </a:r>
            <a:endParaRPr lang="pt-BR" sz="4000" b="1" dirty="0">
              <a:solidFill>
                <a:srgbClr val="0A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6" y="2852936"/>
            <a:ext cx="1656184" cy="20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9106" y="5085184"/>
            <a:ext cx="8712968" cy="1584176"/>
          </a:xfrm>
          <a:prstGeom prst="rect">
            <a:avLst/>
          </a:prstGeom>
        </p:spPr>
        <p:txBody>
          <a:bodyPr vert="horz" lIns="45720" tIns="0" rIns="45720" bIns="0" anchor="ctr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i="1" dirty="0" err="1" smtClean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Pólo</a:t>
            </a:r>
            <a:r>
              <a:rPr lang="pt-BR" sz="3100" i="1" dirty="0" smtClean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3100" i="1" dirty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de Inovação Tecnológica do </a:t>
            </a:r>
          </a:p>
          <a:p>
            <a:r>
              <a:rPr lang="pt-BR" sz="3100" i="1" dirty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Vale do </a:t>
            </a:r>
            <a:r>
              <a:rPr lang="pt-BR" sz="3100" i="1" dirty="0" err="1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Paranhana</a:t>
            </a:r>
            <a:r>
              <a:rPr lang="pt-BR" sz="3100" i="1" dirty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 / Encosta </a:t>
            </a:r>
            <a:r>
              <a:rPr lang="pt-BR" sz="3100" i="1" dirty="0" smtClean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da </a:t>
            </a:r>
            <a:r>
              <a:rPr lang="pt-BR" sz="3100" i="1" dirty="0">
                <a:solidFill>
                  <a:srgbClr val="0A0416"/>
                </a:solidFill>
                <a:effectLst/>
                <a:latin typeface="Arial" pitchFamily="34" charset="0"/>
                <a:cs typeface="Arial" pitchFamily="34" charset="0"/>
              </a:rPr>
              <a:t>Serra</a:t>
            </a:r>
          </a:p>
        </p:txBody>
      </p:sp>
    </p:spTree>
    <p:extLst>
      <p:ext uri="{BB962C8B-B14F-4D97-AF65-F5344CB8AC3E}">
        <p14:creationId xmlns:p14="http://schemas.microsoft.com/office/powerpoint/2010/main" val="1672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706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2 - condensador</a:t>
            </a:r>
            <a:endParaRPr lang="pt-BR" sz="2400" i="1" dirty="0">
              <a:solidFill>
                <a:srgbClr val="0A0416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7503" y="718857"/>
            <a:ext cx="8892340" cy="6032787"/>
            <a:chOff x="107503" y="718857"/>
            <a:chExt cx="8892340" cy="6032787"/>
          </a:xfrm>
        </p:grpSpPr>
        <p:grpSp>
          <p:nvGrpSpPr>
            <p:cNvPr id="23" name="Grupo 22"/>
            <p:cNvGrpSpPr/>
            <p:nvPr/>
          </p:nvGrpSpPr>
          <p:grpSpPr>
            <a:xfrm>
              <a:off x="937287" y="1281696"/>
              <a:ext cx="6076112" cy="4752503"/>
              <a:chOff x="309960" y="1311175"/>
              <a:chExt cx="6076112" cy="4752503"/>
            </a:xfrm>
          </p:grpSpPr>
          <p:pic>
            <p:nvPicPr>
              <p:cNvPr id="2051" name="Picture 3" descr="Geladeir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4107" y="1311175"/>
                <a:ext cx="3971965" cy="4752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Conector de seta reta 8"/>
              <p:cNvCxnSpPr/>
              <p:nvPr/>
            </p:nvCxnSpPr>
            <p:spPr>
              <a:xfrm>
                <a:off x="1920237" y="2575962"/>
                <a:ext cx="1337334" cy="535413"/>
              </a:xfrm>
              <a:prstGeom prst="straightConnector1">
                <a:avLst/>
              </a:prstGeom>
              <a:ln w="25400">
                <a:solidFill>
                  <a:srgbClr val="0A04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309960" y="2391296"/>
                <a:ext cx="1900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A0416"/>
                    </a:solidFill>
                  </a:rPr>
                  <a:t>C</a:t>
                </a:r>
                <a:r>
                  <a:rPr lang="pt-BR" dirty="0" smtClean="0">
                    <a:solidFill>
                      <a:srgbClr val="0A0416"/>
                    </a:solidFill>
                  </a:rPr>
                  <a:t>ondensador</a:t>
                </a:r>
                <a:endParaRPr lang="pt-BR" dirty="0">
                  <a:solidFill>
                    <a:srgbClr val="0A0416"/>
                  </a:solidFill>
                </a:endParaRPr>
              </a:p>
            </p:txBody>
          </p:sp>
        </p:grpSp>
        <p:pic>
          <p:nvPicPr>
            <p:cNvPr id="18" name="Picture 3" descr="Geladeir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28980" r="46997" b="37540"/>
            <a:stretch/>
          </p:blipFill>
          <p:spPr bwMode="auto">
            <a:xfrm>
              <a:off x="5029200" y="718857"/>
              <a:ext cx="3968399" cy="334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4" r="2229"/>
            <a:stretch/>
          </p:blipFill>
          <p:spPr bwMode="auto">
            <a:xfrm rot="5400000">
              <a:off x="-696890" y="3642995"/>
              <a:ext cx="3913042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6228184" y="4777028"/>
              <a:ext cx="2771659" cy="195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3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706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0A0416"/>
                </a:solidFill>
              </a:rPr>
              <a:t>4</a:t>
            </a:r>
            <a:r>
              <a:rPr lang="pt-BR" sz="2400" i="1" dirty="0" smtClean="0">
                <a:solidFill>
                  <a:srgbClr val="0A0416"/>
                </a:solidFill>
              </a:rPr>
              <a:t> - expansão</a:t>
            </a:r>
            <a:endParaRPr lang="pt-BR" sz="2400" i="1" dirty="0">
              <a:solidFill>
                <a:srgbClr val="0A0416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82248" y="632289"/>
            <a:ext cx="8717595" cy="6102300"/>
            <a:chOff x="282248" y="632289"/>
            <a:chExt cx="8717595" cy="6102300"/>
          </a:xfrm>
        </p:grpSpPr>
        <p:grpSp>
          <p:nvGrpSpPr>
            <p:cNvPr id="2" name="Grupo 1"/>
            <p:cNvGrpSpPr/>
            <p:nvPr/>
          </p:nvGrpSpPr>
          <p:grpSpPr>
            <a:xfrm>
              <a:off x="282248" y="632289"/>
              <a:ext cx="7456444" cy="5990810"/>
              <a:chOff x="107504" y="593223"/>
              <a:chExt cx="7456444" cy="5990810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107504" y="1041715"/>
                <a:ext cx="5803003" cy="4752503"/>
                <a:chOff x="583069" y="1311175"/>
                <a:chExt cx="5803003" cy="4752503"/>
              </a:xfrm>
            </p:grpSpPr>
            <p:pic>
              <p:nvPicPr>
                <p:cNvPr id="2051" name="Picture 3" descr="Geladeir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4107" y="1311175"/>
                  <a:ext cx="3971965" cy="4752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2" name="Conector de seta reta 11"/>
                <p:cNvCxnSpPr/>
                <p:nvPr/>
              </p:nvCxnSpPr>
              <p:spPr>
                <a:xfrm>
                  <a:off x="1920237" y="3872106"/>
                  <a:ext cx="1686108" cy="247368"/>
                </a:xfrm>
                <a:prstGeom prst="straightConnector1">
                  <a:avLst/>
                </a:prstGeom>
                <a:ln w="25400">
                  <a:solidFill>
                    <a:srgbClr val="0A041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CaixaDeTexto 15"/>
                <p:cNvSpPr txBox="1"/>
                <p:nvPr/>
              </p:nvSpPr>
              <p:spPr>
                <a:xfrm>
                  <a:off x="583069" y="3548940"/>
                  <a:ext cx="1758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mtClean="0">
                      <a:solidFill>
                        <a:srgbClr val="0A0416"/>
                      </a:solidFill>
                    </a:rPr>
                    <a:t>Capilar (expansão)</a:t>
                  </a:r>
                  <a:endParaRPr lang="pt-BR">
                    <a:solidFill>
                      <a:srgbClr val="0A0416"/>
                    </a:solidFill>
                  </a:endParaRPr>
                </a:p>
              </p:txBody>
            </p:sp>
          </p:grpSp>
          <p:pic>
            <p:nvPicPr>
              <p:cNvPr id="18" name="Picture 3" descr="Geladeir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1" t="53281" r="57731" b="34824"/>
              <a:stretch/>
            </p:blipFill>
            <p:spPr bwMode="auto">
              <a:xfrm>
                <a:off x="2110329" y="593223"/>
                <a:ext cx="5453619" cy="2462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35421" y="3967916"/>
                <a:ext cx="2362944" cy="2869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6228184" y="4777028"/>
              <a:ext cx="2771659" cy="195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7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3 - evaporador</a:t>
            </a:r>
            <a:endParaRPr lang="pt-BR" sz="2400" i="1" dirty="0">
              <a:solidFill>
                <a:srgbClr val="0A0416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3528" y="843393"/>
            <a:ext cx="8957380" cy="5891196"/>
            <a:chOff x="323528" y="843393"/>
            <a:chExt cx="8957380" cy="5891196"/>
          </a:xfrm>
        </p:grpSpPr>
        <p:sp>
          <p:nvSpPr>
            <p:cNvPr id="8" name="CaixaDeTexto 7"/>
            <p:cNvSpPr txBox="1"/>
            <p:nvPr/>
          </p:nvSpPr>
          <p:spPr>
            <a:xfrm>
              <a:off x="7662231" y="1349654"/>
              <a:ext cx="161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mtClean="0">
                  <a:solidFill>
                    <a:srgbClr val="0A0416"/>
                  </a:solidFill>
                </a:rPr>
                <a:t>Congelador (evaporador)</a:t>
              </a:r>
              <a:endParaRPr lang="pt-BR">
                <a:solidFill>
                  <a:srgbClr val="0A0416"/>
                </a:solidFill>
              </a:endParaRPr>
            </a:p>
          </p:txBody>
        </p:sp>
        <p:pic>
          <p:nvPicPr>
            <p:cNvPr id="2051" name="Picture 3" descr="Geladei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559" y="843393"/>
              <a:ext cx="3971965" cy="475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ector de seta reta 5"/>
            <p:cNvCxnSpPr/>
            <p:nvPr/>
          </p:nvCxnSpPr>
          <p:spPr>
            <a:xfrm flipH="1">
              <a:off x="6184308" y="1594831"/>
              <a:ext cx="1477923" cy="155978"/>
            </a:xfrm>
            <a:prstGeom prst="straightConnector1">
              <a:avLst/>
            </a:prstGeom>
            <a:ln w="25400">
              <a:solidFill>
                <a:srgbClr val="0A04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3" descr="Geladeir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9" r="9082" b="70320"/>
            <a:stretch/>
          </p:blipFill>
          <p:spPr bwMode="auto">
            <a:xfrm>
              <a:off x="467544" y="2423396"/>
              <a:ext cx="5295252" cy="235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06"/>
            <a:stretch/>
          </p:blipFill>
          <p:spPr bwMode="auto">
            <a:xfrm>
              <a:off x="323528" y="4924154"/>
              <a:ext cx="2448272" cy="1810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6228184" y="4777028"/>
              <a:ext cx="2771659" cy="195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3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>
                <a:solidFill>
                  <a:srgbClr val="0A0416"/>
                </a:solidFill>
              </a:rPr>
              <a:t>coeficiente de performance-COP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1745118"/>
            <a:ext cx="9072093" cy="4863263"/>
            <a:chOff x="0" y="1745118"/>
            <a:chExt cx="9072093" cy="4863263"/>
          </a:xfrm>
        </p:grpSpPr>
        <p:grpSp>
          <p:nvGrpSpPr>
            <p:cNvPr id="20" name="Grupo 19"/>
            <p:cNvGrpSpPr/>
            <p:nvPr/>
          </p:nvGrpSpPr>
          <p:grpSpPr>
            <a:xfrm>
              <a:off x="2453407" y="1745118"/>
              <a:ext cx="6408713" cy="3996444"/>
              <a:chOff x="2115054" y="1772816"/>
              <a:chExt cx="6408713" cy="3996444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4062091" y="3104214"/>
                <a:ext cx="2952328" cy="12961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smtClean="0">
                    <a:solidFill>
                      <a:srgbClr val="0A0416"/>
                    </a:solidFill>
                  </a:rPr>
                  <a:t>BOMBA DE CALOR</a:t>
                </a:r>
              </a:p>
              <a:p>
                <a:pPr algn="ctr"/>
                <a:r>
                  <a:rPr lang="pt-BR" sz="1600" dirty="0" smtClean="0">
                    <a:solidFill>
                      <a:srgbClr val="0A0416"/>
                    </a:solidFill>
                  </a:rPr>
                  <a:t>(ciclo termodinâmico)</a:t>
                </a:r>
                <a:endParaRPr lang="pt-BR" sz="1600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2115054" y="1772816"/>
                <a:ext cx="3666764" cy="7200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>
                    <a:solidFill>
                      <a:srgbClr val="0A0416"/>
                    </a:solidFill>
                  </a:rPr>
                  <a:t>MEIO QUENTE</a:t>
                </a:r>
              </a:p>
            </p:txBody>
          </p:sp>
          <p:sp>
            <p:nvSpPr>
              <p:cNvPr id="14" name="Retângulo de cantos arredondados 13"/>
              <p:cNvSpPr/>
              <p:nvPr/>
            </p:nvSpPr>
            <p:spPr>
              <a:xfrm>
                <a:off x="2228709" y="5049180"/>
                <a:ext cx="3666765" cy="72008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>
                    <a:solidFill>
                      <a:srgbClr val="0A0416"/>
                    </a:solidFill>
                  </a:rPr>
                  <a:t>MEIO FRIO</a:t>
                </a:r>
              </a:p>
            </p:txBody>
          </p:sp>
          <p:sp>
            <p:nvSpPr>
              <p:cNvPr id="16" name="Seta para baixo 15"/>
              <p:cNvSpPr/>
              <p:nvPr/>
            </p:nvSpPr>
            <p:spPr>
              <a:xfrm rot="10800000">
                <a:off x="4984339" y="2276872"/>
                <a:ext cx="797477" cy="108012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pt-BR" dirty="0" err="1" smtClean="0">
                    <a:solidFill>
                      <a:srgbClr val="0A0416"/>
                    </a:solidFill>
                  </a:rPr>
                  <a:t>Q</a:t>
                </a:r>
                <a:r>
                  <a:rPr lang="pt-BR" baseline="-25000" dirty="0" err="1" smtClean="0">
                    <a:solidFill>
                      <a:srgbClr val="0A0416"/>
                    </a:solidFill>
                  </a:rPr>
                  <a:t>s</a:t>
                </a:r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7" name="Seta para baixo 16"/>
              <p:cNvSpPr/>
              <p:nvPr/>
            </p:nvSpPr>
            <p:spPr>
              <a:xfrm rot="10800000">
                <a:off x="4984339" y="4124414"/>
                <a:ext cx="797478" cy="1109577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pt-BR" dirty="0" err="1" smtClean="0">
                    <a:solidFill>
                      <a:srgbClr val="0A0416"/>
                    </a:solidFill>
                  </a:rPr>
                  <a:t>Q</a:t>
                </a:r>
                <a:r>
                  <a:rPr lang="pt-BR" baseline="-25000" dirty="0" err="1" smtClean="0">
                    <a:solidFill>
                      <a:srgbClr val="0A0416"/>
                    </a:solidFill>
                  </a:rPr>
                  <a:t>e</a:t>
                </a:r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9" name="Seta para a esquerda 18"/>
              <p:cNvSpPr/>
              <p:nvPr/>
            </p:nvSpPr>
            <p:spPr>
              <a:xfrm>
                <a:off x="6795575" y="3212976"/>
                <a:ext cx="1728192" cy="99908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smtClean="0">
                    <a:solidFill>
                      <a:srgbClr val="0A0416"/>
                    </a:solidFill>
                  </a:rPr>
                  <a:t>TRABALHO ELÉTRICO - </a:t>
                </a:r>
                <a:r>
                  <a:rPr lang="pt-BR" sz="1600" dirty="0" err="1" smtClean="0">
                    <a:solidFill>
                      <a:srgbClr val="0A0416"/>
                    </a:solidFill>
                  </a:rPr>
                  <a:t>W</a:t>
                </a:r>
                <a:r>
                  <a:rPr lang="pt-BR" sz="1600" baseline="-25000" dirty="0" err="1" smtClean="0">
                    <a:solidFill>
                      <a:srgbClr val="0A0416"/>
                    </a:solidFill>
                  </a:rPr>
                  <a:t>e</a:t>
                </a:r>
                <a:endParaRPr lang="pt-BR" sz="1600" dirty="0">
                  <a:solidFill>
                    <a:srgbClr val="0A0416"/>
                  </a:solidFill>
                </a:endParaRPr>
              </a:p>
            </p:txBody>
          </p:sp>
        </p:grpSp>
        <p:sp>
          <p:nvSpPr>
            <p:cNvPr id="11" name="Elipse 10"/>
            <p:cNvSpPr/>
            <p:nvPr/>
          </p:nvSpPr>
          <p:spPr>
            <a:xfrm>
              <a:off x="2002528" y="3272426"/>
              <a:ext cx="2089770" cy="788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rgbClr val="0A0416"/>
                  </a:solidFill>
                </a:rPr>
                <a:t>RESISTÊNCIA ELÉTRICA</a:t>
              </a:r>
            </a:p>
          </p:txBody>
        </p:sp>
        <p:sp>
          <p:nvSpPr>
            <p:cNvPr id="2" name="Seta para a direita 1"/>
            <p:cNvSpPr/>
            <p:nvPr/>
          </p:nvSpPr>
          <p:spPr>
            <a:xfrm>
              <a:off x="113655" y="3148551"/>
              <a:ext cx="2195736" cy="103581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rgbClr val="0A0416"/>
                  </a:solidFill>
                </a:rPr>
                <a:t>TRABALHO </a:t>
              </a:r>
              <a:r>
                <a:rPr lang="pt-BR" sz="1600" dirty="0" smtClean="0">
                  <a:solidFill>
                    <a:srgbClr val="0A0416"/>
                  </a:solidFill>
                </a:rPr>
                <a:t>ELÉTRICO - </a:t>
              </a:r>
              <a:r>
                <a:rPr lang="pt-BR" sz="1600" dirty="0" err="1" smtClean="0">
                  <a:solidFill>
                    <a:srgbClr val="0A0416"/>
                  </a:solidFill>
                </a:rPr>
                <a:t>W</a:t>
              </a:r>
              <a:r>
                <a:rPr lang="pt-BR" sz="1600" baseline="-25000" dirty="0" err="1" smtClean="0">
                  <a:solidFill>
                    <a:srgbClr val="0A0416"/>
                  </a:solidFill>
                </a:rPr>
                <a:t>e</a:t>
              </a:r>
              <a:endParaRPr lang="pt-BR" sz="1600" dirty="0">
                <a:solidFill>
                  <a:srgbClr val="0A041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0" y="4262671"/>
                  <a:ext cx="3156250" cy="732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𝒆𝒇𝒆𝒊𝒕𝒐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 ú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𝒕𝒊𝒍</m:t>
                            </m:r>
                          </m:num>
                          <m:den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𝒆𝒏𝒆𝒓𝒈𝒊𝒂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𝒈𝒂𝒔𝒕𝒂</m:t>
                            </m:r>
                          </m:den>
                        </m:f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2000" b="1" i="1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oMath>
                    </m:oMathPara>
                  </a14:m>
                  <a:endParaRPr lang="pt-BR" sz="1600" b="1" dirty="0">
                    <a:solidFill>
                      <a:srgbClr val="0A041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62671"/>
                  <a:ext cx="3156250" cy="7321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860032" y="5876258"/>
                  <a:ext cx="4212061" cy="732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𝑪𝑶𝑷</m:t>
                        </m:r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𝒆𝒇𝒆𝒊𝒕𝒐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 ú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𝒕𝒊𝒍</m:t>
                            </m:r>
                          </m:num>
                          <m:den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𝒆𝒏𝒆𝒓𝒈𝒊𝒂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𝒈𝒂𝒔𝒕𝒂</m:t>
                            </m:r>
                          </m:den>
                        </m:f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0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sub>
                            </m:sSub>
                          </m:den>
                        </m:f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pt-BR" sz="2000" b="1" i="1" smtClean="0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oMath>
                    </m:oMathPara>
                  </a14:m>
                  <a:endParaRPr lang="pt-BR" sz="1600" b="1" i="1" dirty="0">
                    <a:solidFill>
                      <a:srgbClr val="0A041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876258"/>
                  <a:ext cx="4212061" cy="7321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Seta para baixo 21"/>
            <p:cNvSpPr/>
            <p:nvPr/>
          </p:nvSpPr>
          <p:spPr>
            <a:xfrm rot="10800000">
              <a:off x="2648674" y="2249175"/>
              <a:ext cx="797477" cy="10801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pt-BR" dirty="0" err="1" smtClean="0">
                  <a:solidFill>
                    <a:srgbClr val="0A0416"/>
                  </a:solidFill>
                </a:rPr>
                <a:t>Q</a:t>
              </a:r>
              <a:r>
                <a:rPr lang="pt-BR" baseline="-25000" dirty="0" err="1" smtClean="0">
                  <a:solidFill>
                    <a:srgbClr val="0A0416"/>
                  </a:solidFill>
                </a:rPr>
                <a:t>s</a:t>
              </a:r>
              <a:endParaRPr lang="pt-BR" dirty="0">
                <a:solidFill>
                  <a:srgbClr val="0A04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>
                <a:solidFill>
                  <a:srgbClr val="0A0416"/>
                </a:solidFill>
              </a:rPr>
              <a:t>coeficiente de performance-COP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83568" y="1416047"/>
            <a:ext cx="8374971" cy="5097038"/>
            <a:chOff x="683568" y="1416047"/>
            <a:chExt cx="8374971" cy="5097038"/>
          </a:xfrm>
        </p:grpSpPr>
        <p:grpSp>
          <p:nvGrpSpPr>
            <p:cNvPr id="5" name="Grupo 4"/>
            <p:cNvGrpSpPr/>
            <p:nvPr/>
          </p:nvGrpSpPr>
          <p:grpSpPr>
            <a:xfrm>
              <a:off x="683568" y="1416047"/>
              <a:ext cx="8374971" cy="4016356"/>
              <a:chOff x="3715875" y="1750145"/>
              <a:chExt cx="8374971" cy="4016356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3715875" y="1750145"/>
                <a:ext cx="5146245" cy="4016356"/>
                <a:chOff x="3377522" y="1777843"/>
                <a:chExt cx="5146245" cy="4016356"/>
              </a:xfrm>
            </p:grpSpPr>
            <p:sp>
              <p:nvSpPr>
                <p:cNvPr id="8" name="Elipse 7"/>
                <p:cNvSpPr/>
                <p:nvPr/>
              </p:nvSpPr>
              <p:spPr>
                <a:xfrm>
                  <a:off x="4062091" y="3104214"/>
                  <a:ext cx="2952328" cy="12961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 smtClean="0">
                      <a:solidFill>
                        <a:srgbClr val="0A0416"/>
                      </a:solidFill>
                    </a:rPr>
                    <a:t>BOMBA DE CALOR</a:t>
                  </a:r>
                </a:p>
                <a:p>
                  <a:pPr algn="ctr"/>
                  <a:r>
                    <a:rPr lang="pt-BR" sz="1600" dirty="0" smtClean="0">
                      <a:solidFill>
                        <a:srgbClr val="0A0416"/>
                      </a:solidFill>
                    </a:rPr>
                    <a:t>(ciclo termodinâmico)</a:t>
                  </a:r>
                  <a:endParaRPr lang="pt-BR" sz="1600" dirty="0">
                    <a:solidFill>
                      <a:srgbClr val="0A0416"/>
                    </a:solidFill>
                  </a:endParaRPr>
                </a:p>
              </p:txBody>
            </p:sp>
            <p:sp>
              <p:nvSpPr>
                <p:cNvPr id="9" name="Retângulo de cantos arredondados 8"/>
                <p:cNvSpPr/>
                <p:nvPr/>
              </p:nvSpPr>
              <p:spPr>
                <a:xfrm>
                  <a:off x="3377522" y="1777843"/>
                  <a:ext cx="3666764" cy="72008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>
                      <a:solidFill>
                        <a:srgbClr val="0A0416"/>
                      </a:solidFill>
                    </a:rPr>
                    <a:t>MEIO QUENTE</a:t>
                  </a:r>
                </a:p>
              </p:txBody>
            </p:sp>
            <p:sp>
              <p:nvSpPr>
                <p:cNvPr id="14" name="Retângulo de cantos arredondados 13"/>
                <p:cNvSpPr/>
                <p:nvPr/>
              </p:nvSpPr>
              <p:spPr>
                <a:xfrm>
                  <a:off x="3441559" y="5074119"/>
                  <a:ext cx="3666765" cy="72008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>
                      <a:solidFill>
                        <a:srgbClr val="0A0416"/>
                      </a:solidFill>
                    </a:rPr>
                    <a:t>MEIO FRIO</a:t>
                  </a:r>
                </a:p>
              </p:txBody>
            </p:sp>
            <p:sp>
              <p:nvSpPr>
                <p:cNvPr id="16" name="Seta para baixo 15"/>
                <p:cNvSpPr/>
                <p:nvPr/>
              </p:nvSpPr>
              <p:spPr>
                <a:xfrm rot="10800000">
                  <a:off x="4984339" y="2276872"/>
                  <a:ext cx="797477" cy="108012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pt-BR" dirty="0" err="1" smtClean="0">
                      <a:solidFill>
                        <a:srgbClr val="0A0416"/>
                      </a:solidFill>
                    </a:rPr>
                    <a:t>Q</a:t>
                  </a:r>
                  <a:r>
                    <a:rPr lang="pt-BR" baseline="-25000" dirty="0" err="1" smtClean="0">
                      <a:solidFill>
                        <a:srgbClr val="0A0416"/>
                      </a:solidFill>
                    </a:rPr>
                    <a:t>s</a:t>
                  </a:r>
                  <a:endParaRPr lang="pt-BR" dirty="0">
                    <a:solidFill>
                      <a:srgbClr val="0A0416"/>
                    </a:solidFill>
                  </a:endParaRPr>
                </a:p>
              </p:txBody>
            </p:sp>
            <p:sp>
              <p:nvSpPr>
                <p:cNvPr id="17" name="Seta para baixo 16"/>
                <p:cNvSpPr/>
                <p:nvPr/>
              </p:nvSpPr>
              <p:spPr>
                <a:xfrm rot="10800000">
                  <a:off x="4984339" y="4124414"/>
                  <a:ext cx="797478" cy="1109577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pt-BR" dirty="0" err="1" smtClean="0">
                      <a:solidFill>
                        <a:srgbClr val="0A0416"/>
                      </a:solidFill>
                    </a:rPr>
                    <a:t>Q</a:t>
                  </a:r>
                  <a:r>
                    <a:rPr lang="pt-BR" baseline="-25000" dirty="0" err="1" smtClean="0">
                      <a:solidFill>
                        <a:srgbClr val="0A0416"/>
                      </a:solidFill>
                    </a:rPr>
                    <a:t>e</a:t>
                  </a:r>
                  <a:endParaRPr lang="pt-BR" dirty="0">
                    <a:solidFill>
                      <a:srgbClr val="0A0416"/>
                    </a:solidFill>
                  </a:endParaRPr>
                </a:p>
              </p:txBody>
            </p:sp>
            <p:sp>
              <p:nvSpPr>
                <p:cNvPr id="19" name="Seta para a esquerda 18"/>
                <p:cNvSpPr/>
                <p:nvPr/>
              </p:nvSpPr>
              <p:spPr>
                <a:xfrm>
                  <a:off x="6795575" y="3212976"/>
                  <a:ext cx="1728192" cy="999083"/>
                </a:xfrm>
                <a:prstGeom prst="lef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 smtClean="0">
                      <a:solidFill>
                        <a:srgbClr val="0A0416"/>
                      </a:solidFill>
                    </a:rPr>
                    <a:t>TRABALHO ELÉTRICO - </a:t>
                  </a:r>
                  <a:r>
                    <a:rPr lang="pt-BR" sz="1600" dirty="0" err="1" smtClean="0">
                      <a:solidFill>
                        <a:srgbClr val="0A0416"/>
                      </a:solidFill>
                    </a:rPr>
                    <a:t>W</a:t>
                  </a:r>
                  <a:r>
                    <a:rPr lang="pt-BR" sz="1600" baseline="-25000" dirty="0" err="1" smtClean="0">
                      <a:solidFill>
                        <a:srgbClr val="0A0416"/>
                      </a:solidFill>
                    </a:rPr>
                    <a:t>e</a:t>
                  </a:r>
                  <a:endParaRPr lang="pt-BR" sz="1600" dirty="0">
                    <a:solidFill>
                      <a:srgbClr val="0A0416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7892339" y="2400792"/>
                    <a:ext cx="4198507" cy="7321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1" i="1" smtClean="0">
                              <a:solidFill>
                                <a:srgbClr val="0A0416"/>
                              </a:solidFill>
                              <a:latin typeface="Cambria Math"/>
                            </a:rPr>
                            <m:t>𝑪𝑶𝑷</m:t>
                          </m:r>
                          <m:r>
                            <a:rPr lang="pt-BR" sz="2000" b="1" i="1" smtClean="0">
                              <a:solidFill>
                                <a:srgbClr val="0A0416"/>
                              </a:solidFill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𝒆𝒇𝒆𝒊𝒕𝒐</m:t>
                              </m:r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 ú</m:t>
                              </m:r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𝒕𝒊𝒍</m:t>
                              </m:r>
                            </m:num>
                            <m:den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𝒆𝒏𝒆𝒓𝒈𝒊𝒂</m:t>
                              </m:r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  <m:t>𝒈𝒂𝒔𝒕𝒂</m:t>
                              </m:r>
                            </m:den>
                          </m:f>
                          <m:r>
                            <a:rPr lang="pt-BR" sz="2000" b="1" i="1" smtClean="0">
                              <a:solidFill>
                                <a:srgbClr val="0A0416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1" i="1" smtClean="0">
                                  <a:solidFill>
                                    <a:srgbClr val="0A0416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t-BR" sz="2000" b="1" i="1" smtClean="0">
                                      <a:solidFill>
                                        <a:srgbClr val="0A0416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1" i="1" smtClean="0">
                              <a:solidFill>
                                <a:srgbClr val="0A0416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pt-BR" sz="2000" b="1" i="1" smtClean="0">
                              <a:solidFill>
                                <a:srgbClr val="0A0416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pt-BR" sz="1600" b="1" i="1" dirty="0">
                      <a:solidFill>
                        <a:srgbClr val="0A041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CaixaDeTexto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2339" y="2400792"/>
                    <a:ext cx="4198507" cy="73212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430732" y="4867057"/>
                  <a:ext cx="4627807" cy="1646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400" b="1" i="1" dirty="0" smtClean="0">
                      <a:solidFill>
                        <a:srgbClr val="0A0416"/>
                      </a:solidFill>
                    </a:rPr>
                    <a:t>Carnot</a:t>
                  </a:r>
                </a:p>
                <a:p>
                  <a:pPr algn="ctr"/>
                  <a:r>
                    <a:rPr lang="pt-BR" sz="2400" b="1" i="1" dirty="0" smtClean="0">
                      <a:solidFill>
                        <a:srgbClr val="0A0416"/>
                      </a:solidFill>
                    </a:rPr>
                    <a:t> </a:t>
                  </a:r>
                  <a:endParaRPr lang="pt-BR" sz="2400" b="1" i="1" dirty="0">
                    <a:solidFill>
                      <a:srgbClr val="0A0416"/>
                    </a:solidFill>
                    <a:sym typeface="Wingdings" pitchFamily="2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rgbClr val="0A0416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pt-BR" sz="2400" b="1" i="1" smtClean="0">
                            <a:solidFill>
                              <a:srgbClr val="0A041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pt-BR" sz="2400" b="1" i="1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sub>
                            </m:sSub>
                          </m:den>
                        </m:f>
                        <m:r>
                          <a:rPr lang="pt-BR" sz="2400" b="1" i="1">
                            <a:solidFill>
                              <a:srgbClr val="0A041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𝒒𝒖𝒆𝒏𝒕𝒆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𝒒𝒖𝒆𝒏𝒕𝒆</m:t>
                                </m:r>
                              </m:sub>
                            </m:sSub>
                            <m:r>
                              <a:rPr lang="pt-BR" sz="2400" b="1" i="1" smtClean="0">
                                <a:solidFill>
                                  <a:srgbClr val="0A0416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rgbClr val="0A0416"/>
                                    </a:solidFill>
                                    <a:latin typeface="Cambria Math"/>
                                  </a:rPr>
                                  <m:t>𝒇𝒓𝒊𝒐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2400" b="1" i="1" dirty="0">
                    <a:solidFill>
                      <a:srgbClr val="0A041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0732" y="4867057"/>
                  <a:ext cx="4627807" cy="16460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96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90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smtClean="0">
                <a:solidFill>
                  <a:srgbClr val="0A0416"/>
                </a:solidFill>
              </a:rPr>
              <a:t>coeficiente de performance-COP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99051"/>
              </p:ext>
            </p:extLst>
          </p:nvPr>
        </p:nvGraphicFramePr>
        <p:xfrm>
          <a:off x="212483" y="980728"/>
          <a:ext cx="8597645" cy="519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3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COMPARAÇÃO DOS CUSTOS DE ENERGIA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91622"/>
              </p:ext>
            </p:extLst>
          </p:nvPr>
        </p:nvGraphicFramePr>
        <p:xfrm>
          <a:off x="467544" y="1628800"/>
          <a:ext cx="4824536" cy="1828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584176"/>
                <a:gridCol w="1080120"/>
              </a:tblGrid>
              <a:tr h="30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>
                          <a:effectLst/>
                        </a:rPr>
                        <a:t>Parâmetro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 dirty="0">
                          <a:effectLst/>
                        </a:rPr>
                        <a:t> </a:t>
                      </a:r>
                      <a:r>
                        <a:rPr lang="pt-BR" sz="2000" cap="all" dirty="0" smtClean="0">
                          <a:effectLst/>
                        </a:rPr>
                        <a:t>valor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90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2000">
                          <a:effectLst/>
                        </a:rPr>
                        <a:t>B.C.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Times New Roman"/>
                          <a:ea typeface="Times New Roman"/>
                        </a:rPr>
                        <a:t>[COP]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1,5 a 3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97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Resistência Elétrica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  <a:latin typeface="Times New Roman"/>
                          <a:ea typeface="Times New Roman"/>
                        </a:rPr>
                        <a:t>[COP]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4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Aquecedor de Passagem </a:t>
                      </a:r>
                      <a:r>
                        <a:rPr lang="pt-BR" sz="2000" dirty="0" smtClean="0">
                          <a:effectLst/>
                        </a:rPr>
                        <a:t>(</a:t>
                      </a:r>
                      <a:r>
                        <a:rPr lang="pt-BR" sz="2000" i="1" dirty="0" smtClean="0">
                          <a:effectLst/>
                        </a:rPr>
                        <a:t>GLP</a:t>
                      </a:r>
                      <a:r>
                        <a:rPr lang="pt-BR" sz="2000" dirty="0" smtClean="0">
                          <a:effectLst/>
                        </a:rPr>
                        <a:t>)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pt-BR" sz="2000" dirty="0" err="1" smtClean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2000" baseline="-25000" dirty="0" err="1" smtClean="0">
                          <a:effectLst/>
                          <a:latin typeface="Times New Roman"/>
                          <a:ea typeface="Times New Roman"/>
                        </a:rPr>
                        <a:t>glp</a:t>
                      </a:r>
                      <a:r>
                        <a:rPr lang="pt-BR" sz="2000" baseline="0" dirty="0" smtClean="0">
                          <a:effectLst/>
                          <a:latin typeface="Times New Roman"/>
                          <a:ea typeface="Times New Roman"/>
                        </a:rPr>
                        <a:t>]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0,60 a 0,9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45030"/>
              </p:ext>
            </p:extLst>
          </p:nvPr>
        </p:nvGraphicFramePr>
        <p:xfrm>
          <a:off x="2555776" y="4293096"/>
          <a:ext cx="5112568" cy="15841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4256"/>
                <a:gridCol w="1512168"/>
                <a:gridCol w="1296144"/>
              </a:tblGrid>
              <a:tr h="313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 dirty="0">
                          <a:effectLst/>
                        </a:rPr>
                        <a:t> 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Taquara, agosto 2007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 dirty="0">
                          <a:effectLst/>
                        </a:rPr>
                        <a:t>Parâmetro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cap="all" dirty="0" smtClean="0">
                          <a:effectLst/>
                        </a:rPr>
                        <a:t>valor</a:t>
                      </a:r>
                      <a:r>
                        <a:rPr lang="pt-BR" sz="2000" cap="all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53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Custo da Energia Elétrica (</a:t>
                      </a:r>
                      <a:r>
                        <a:rPr lang="pt-BR" sz="2000" i="1" dirty="0">
                          <a:effectLst/>
                        </a:rPr>
                        <a:t>RGE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Times New Roman"/>
                          <a:ea typeface="Times New Roman"/>
                        </a:rPr>
                        <a:t>[R$/Wh]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32,974</a:t>
                      </a:r>
                      <a:r>
                        <a:rPr lang="pt-BR" sz="2000">
                          <a:effectLst/>
                          <a:sym typeface="Symbol"/>
                        </a:rPr>
                        <a:t></a:t>
                      </a:r>
                      <a:r>
                        <a:rPr lang="pt-BR" sz="2000">
                          <a:effectLst/>
                        </a:rPr>
                        <a:t>10</a:t>
                      </a:r>
                      <a:r>
                        <a:rPr lang="pt-BR" sz="2000" baseline="30000">
                          <a:effectLst/>
                        </a:rPr>
                        <a:t>-5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6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Custo </a:t>
                      </a:r>
                      <a:r>
                        <a:rPr lang="pt-BR" sz="2000" dirty="0" smtClean="0">
                          <a:effectLst/>
                        </a:rPr>
                        <a:t>do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i="1" baseline="0" dirty="0" smtClean="0">
                          <a:effectLst/>
                        </a:rPr>
                        <a:t>GLP</a:t>
                      </a:r>
                      <a:endParaRPr lang="pt-B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Times New Roman"/>
                          <a:ea typeface="Times New Roman"/>
                        </a:rPr>
                        <a:t>[R$/kg]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2,85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1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COMPARAÇÃO DOS CUSTOS DE ENERGIA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26696"/>
              </p:ext>
            </p:extLst>
          </p:nvPr>
        </p:nvGraphicFramePr>
        <p:xfrm>
          <a:off x="539552" y="1772816"/>
          <a:ext cx="8208912" cy="40706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12168"/>
                <a:gridCol w="720080"/>
                <a:gridCol w="936104"/>
                <a:gridCol w="1368152"/>
                <a:gridCol w="936104"/>
                <a:gridCol w="864096"/>
                <a:gridCol w="864096"/>
                <a:gridCol w="1008112"/>
              </a:tblGrid>
              <a:tr h="1224224"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Resistência</a:t>
                      </a:r>
                      <a:endParaRPr lang="pt-BR" sz="2000" baseline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</a:rPr>
                        <a:t>[COP]</a:t>
                      </a:r>
                      <a:endParaRPr lang="pt-BR" sz="2000" dirty="0">
                        <a:effectLst/>
                      </a:endParaRPr>
                    </a:p>
                  </a:txBody>
                  <a:tcPr marL="39012" marR="3901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Bomba de Calor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>
                          <a:effectLst/>
                        </a:rPr>
                        <a:t>[COP]</a:t>
                      </a:r>
                      <a:endParaRPr lang="pt-B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8075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1,5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2,5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</a:tr>
              <a:tr h="599862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838,1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558,7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419,0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335,2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279,4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</a:tr>
              <a:tr h="4080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Aquecedor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>
                          <a:effectLst/>
                        </a:rPr>
                        <a:t>a GLP </a:t>
                      </a:r>
                      <a:r>
                        <a:rPr lang="pt-BR" sz="2000" dirty="0" smtClean="0">
                          <a:effectLst/>
                        </a:rPr>
                        <a:t>[</a:t>
                      </a:r>
                      <a:r>
                        <a:rPr lang="pt-BR" sz="2000" dirty="0" err="1" smtClean="0">
                          <a:effectLst/>
                        </a:rPr>
                        <a:t>n</a:t>
                      </a:r>
                      <a:r>
                        <a:rPr lang="pt-BR" sz="2000" baseline="-25000" dirty="0" err="1" smtClean="0">
                          <a:effectLst/>
                        </a:rPr>
                        <a:t>glp</a:t>
                      </a:r>
                      <a:r>
                        <a:rPr lang="pt-BR" sz="2000" baseline="0" dirty="0" smtClean="0">
                          <a:effectLst/>
                        </a:rPr>
                        <a:t>]</a:t>
                      </a:r>
                      <a:endParaRPr lang="pt-BR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0,6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886,9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0,94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0,63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0,47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ctr"/>
                          <a:tab pos="6121400" algn="r"/>
                          <a:tab pos="449580" algn="l"/>
                        </a:tabLst>
                      </a:pPr>
                      <a:r>
                        <a:rPr lang="pt-BR" sz="2000">
                          <a:effectLst/>
                        </a:rPr>
                        <a:t>0,38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0,31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</a:tr>
              <a:tr h="408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0,8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665,2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1,26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0,84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0,63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0,50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0,42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</a:tr>
              <a:tr h="408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0,9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R$/ano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591,3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1,42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0,94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0,71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0,57</a:t>
                      </a:r>
                      <a:endParaRPr lang="pt-B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0,47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12" marR="390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smtClean="0">
                <a:solidFill>
                  <a:srgbClr val="0A0416"/>
                </a:solidFill>
              </a:rPr>
              <a:t>energia disponível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4433" y="505499"/>
            <a:ext cx="8394641" cy="6209566"/>
            <a:chOff x="464433" y="505499"/>
            <a:chExt cx="8394641" cy="6209566"/>
          </a:xfrm>
        </p:grpSpPr>
        <p:grpSp>
          <p:nvGrpSpPr>
            <p:cNvPr id="2" name="Grupo 1"/>
            <p:cNvGrpSpPr/>
            <p:nvPr/>
          </p:nvGrpSpPr>
          <p:grpSpPr>
            <a:xfrm>
              <a:off x="464433" y="1412776"/>
              <a:ext cx="8394641" cy="5302289"/>
              <a:chOff x="464433" y="1412776"/>
              <a:chExt cx="8394641" cy="5302289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464433" y="1412776"/>
                <a:ext cx="813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u="sng" dirty="0" smtClean="0">
                    <a:solidFill>
                      <a:srgbClr val="0A0416"/>
                    </a:solidFill>
                  </a:rPr>
                  <a:t>Superfície da terra</a:t>
                </a:r>
                <a:endParaRPr lang="pt-BR" sz="2400" b="1" i="1" u="sng" dirty="0">
                  <a:solidFill>
                    <a:srgbClr val="0A0416"/>
                  </a:solidFill>
                </a:endParaRPr>
              </a:p>
            </p:txBody>
          </p:sp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94" y="2132856"/>
                <a:ext cx="3942291" cy="3744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2" t="18499" r="64176" b="43466"/>
              <a:stretch/>
            </p:blipFill>
            <p:spPr bwMode="auto">
              <a:xfrm>
                <a:off x="5220072" y="3212976"/>
                <a:ext cx="3639002" cy="350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upo 9"/>
            <p:cNvGrpSpPr/>
            <p:nvPr/>
          </p:nvGrpSpPr>
          <p:grpSpPr>
            <a:xfrm>
              <a:off x="6407691" y="505499"/>
              <a:ext cx="2193646" cy="2088232"/>
              <a:chOff x="3377522" y="1777843"/>
              <a:chExt cx="5146245" cy="4016356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4062091" y="3104214"/>
                <a:ext cx="2952328" cy="12961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B.C</a:t>
                </a:r>
                <a:r>
                  <a:rPr lang="pt-BR" sz="1600" dirty="0" smtClean="0"/>
                  <a:t>.</a:t>
                </a:r>
              </a:p>
            </p:txBody>
          </p:sp>
          <p:sp>
            <p:nvSpPr>
              <p:cNvPr id="13" name="Retângulo de cantos arredondados 12"/>
              <p:cNvSpPr/>
              <p:nvPr/>
            </p:nvSpPr>
            <p:spPr>
              <a:xfrm>
                <a:off x="3377522" y="1777843"/>
                <a:ext cx="3666764" cy="7200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dirty="0" smtClean="0"/>
                  <a:t>MEIO QUENTE</a:t>
                </a:r>
              </a:p>
            </p:txBody>
          </p:sp>
          <p:sp>
            <p:nvSpPr>
              <p:cNvPr id="14" name="Retângulo de cantos arredondados 13"/>
              <p:cNvSpPr/>
              <p:nvPr/>
            </p:nvSpPr>
            <p:spPr>
              <a:xfrm>
                <a:off x="3441559" y="5074119"/>
                <a:ext cx="3666765" cy="72008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MEIO FRIO</a:t>
                </a:r>
              </a:p>
            </p:txBody>
          </p:sp>
          <p:sp>
            <p:nvSpPr>
              <p:cNvPr id="15" name="Seta para baixo 14"/>
              <p:cNvSpPr/>
              <p:nvPr/>
            </p:nvSpPr>
            <p:spPr>
              <a:xfrm rot="10800000">
                <a:off x="4984339" y="2276872"/>
                <a:ext cx="797477" cy="108012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6" name="Seta para baixo 15"/>
              <p:cNvSpPr/>
              <p:nvPr/>
            </p:nvSpPr>
            <p:spPr>
              <a:xfrm rot="10800000">
                <a:off x="4984339" y="4124414"/>
                <a:ext cx="797478" cy="1109577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7" name="Seta para a esquerda 16"/>
              <p:cNvSpPr/>
              <p:nvPr/>
            </p:nvSpPr>
            <p:spPr>
              <a:xfrm>
                <a:off x="6795575" y="3212976"/>
                <a:ext cx="1728192" cy="99908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W</a:t>
                </a:r>
                <a:r>
                  <a:rPr lang="pt-BR" sz="1600" baseline="-25000" dirty="0" err="1" smtClean="0"/>
                  <a:t>e</a:t>
                </a:r>
                <a:endParaRPr lang="pt-B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70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energia disponível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4433" y="505499"/>
            <a:ext cx="8136904" cy="6073850"/>
            <a:chOff x="464433" y="505499"/>
            <a:chExt cx="8136904" cy="6073850"/>
          </a:xfrm>
        </p:grpSpPr>
        <p:sp>
          <p:nvSpPr>
            <p:cNvPr id="8" name="CaixaDeTexto 7"/>
            <p:cNvSpPr txBox="1"/>
            <p:nvPr/>
          </p:nvSpPr>
          <p:spPr>
            <a:xfrm>
              <a:off x="464433" y="1412776"/>
              <a:ext cx="813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u="sng" dirty="0" smtClean="0">
                  <a:solidFill>
                    <a:srgbClr val="0A0416"/>
                  </a:solidFill>
                </a:rPr>
                <a:t>Sonda subterrânea</a:t>
              </a:r>
              <a:endParaRPr lang="pt-BR" sz="2400" b="1" i="1" u="sng" dirty="0">
                <a:solidFill>
                  <a:srgbClr val="0A0416"/>
                </a:solidFill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988839"/>
              <a:ext cx="3240360" cy="4590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6407691" y="505499"/>
              <a:ext cx="2193646" cy="2088232"/>
              <a:chOff x="3377522" y="1777843"/>
              <a:chExt cx="5146245" cy="4016356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4062091" y="3104214"/>
                <a:ext cx="2952328" cy="12961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B.C</a:t>
                </a:r>
                <a:r>
                  <a:rPr lang="pt-BR" sz="1600" dirty="0" smtClean="0"/>
                  <a:t>.</a:t>
                </a:r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3377522" y="1777843"/>
                <a:ext cx="3666764" cy="7200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dirty="0" smtClean="0"/>
                  <a:t>MEIO QUENTE</a:t>
                </a:r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3441559" y="5074119"/>
                <a:ext cx="3666765" cy="72008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MEIO FRIO</a:t>
                </a:r>
              </a:p>
            </p:txBody>
          </p:sp>
          <p:sp>
            <p:nvSpPr>
              <p:cNvPr id="10" name="Seta para baixo 9"/>
              <p:cNvSpPr/>
              <p:nvPr/>
            </p:nvSpPr>
            <p:spPr>
              <a:xfrm rot="10800000">
                <a:off x="4984339" y="2276872"/>
                <a:ext cx="797477" cy="108012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 rot="10800000">
                <a:off x="4984339" y="4124414"/>
                <a:ext cx="797478" cy="1109577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2" name="Seta para a esquerda 11"/>
              <p:cNvSpPr/>
              <p:nvPr/>
            </p:nvSpPr>
            <p:spPr>
              <a:xfrm>
                <a:off x="6795575" y="3212976"/>
                <a:ext cx="1728192" cy="99908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W</a:t>
                </a:r>
                <a:r>
                  <a:rPr lang="pt-BR" sz="1600" baseline="-25000" dirty="0" err="1" smtClean="0"/>
                  <a:t>e</a:t>
                </a:r>
                <a:endParaRPr lang="pt-B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69578" cy="288032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sz="2800" u="sng" dirty="0" smtClean="0">
                <a:solidFill>
                  <a:srgbClr val="0A0416"/>
                </a:solidFill>
                <a:effectLst/>
              </a:rPr>
              <a:t>PROJETO </a:t>
            </a:r>
            <a:r>
              <a:rPr lang="pt-BR" sz="2800" u="sng" dirty="0">
                <a:solidFill>
                  <a:srgbClr val="0A0416"/>
                </a:solidFill>
                <a:effectLst/>
              </a:rPr>
              <a:t>DE PESQUISA</a:t>
            </a:r>
            <a:r>
              <a:rPr lang="pt-BR" sz="2800" u="sng" dirty="0" smtClean="0">
                <a:solidFill>
                  <a:srgbClr val="0A0416"/>
                </a:solidFill>
                <a:effectLst/>
              </a:rPr>
              <a:t>:</a:t>
            </a:r>
            <a:br>
              <a:rPr lang="pt-BR" sz="2800" u="sng" dirty="0" smtClean="0">
                <a:solidFill>
                  <a:srgbClr val="0A0416"/>
                </a:solidFill>
                <a:effectLst/>
              </a:rPr>
            </a:br>
            <a:r>
              <a:rPr lang="pt-BR" sz="2800" dirty="0">
                <a:solidFill>
                  <a:srgbClr val="0A0416"/>
                </a:solidFill>
                <a:effectLst/>
              </a:rPr>
              <a:t/>
            </a:r>
            <a:br>
              <a:rPr lang="pt-BR" sz="2800" dirty="0">
                <a:solidFill>
                  <a:srgbClr val="0A0416"/>
                </a:solidFill>
                <a:effectLst/>
              </a:rPr>
            </a:br>
            <a:r>
              <a:rPr lang="pt-BR" sz="2800" dirty="0">
                <a:solidFill>
                  <a:srgbClr val="0A0416"/>
                </a:solidFill>
                <a:effectLst/>
              </a:rPr>
              <a:t>Sistema Otimizado para Aquecimento de Água em </a:t>
            </a:r>
            <a:r>
              <a:rPr lang="pt-BR" sz="2800" dirty="0" smtClean="0">
                <a:solidFill>
                  <a:srgbClr val="0A0416"/>
                </a:solidFill>
                <a:effectLst/>
              </a:rPr>
              <a:t>Prédios e </a:t>
            </a:r>
            <a:r>
              <a:rPr lang="pt-BR" sz="2800" dirty="0" err="1" smtClean="0">
                <a:solidFill>
                  <a:srgbClr val="0A0416"/>
                </a:solidFill>
                <a:effectLst/>
              </a:rPr>
              <a:t>Residênciais</a:t>
            </a:r>
            <a:r>
              <a:rPr lang="pt-BR" sz="2800" dirty="0" smtClean="0">
                <a:solidFill>
                  <a:srgbClr val="0A0416"/>
                </a:solidFill>
                <a:effectLst/>
              </a:rPr>
              <a:t> </a:t>
            </a:r>
            <a:r>
              <a:rPr lang="pt-BR" sz="2800" dirty="0">
                <a:solidFill>
                  <a:srgbClr val="0A0416"/>
                </a:solidFill>
                <a:effectLst/>
              </a:rPr>
              <a:t>Aplicado a Redução do Consumo de Energia Elétrica e Melhoria da Sustentabilidade do Vale do </a:t>
            </a:r>
            <a:r>
              <a:rPr lang="pt-BR" sz="2800" dirty="0" err="1" smtClean="0">
                <a:solidFill>
                  <a:srgbClr val="0A0416"/>
                </a:solidFill>
                <a:effectLst/>
              </a:rPr>
              <a:t>Paranhana</a:t>
            </a:r>
            <a:r>
              <a:rPr lang="pt-BR" sz="2800" dirty="0" smtClean="0">
                <a:solidFill>
                  <a:srgbClr val="0A0416"/>
                </a:solidFill>
                <a:effectLst/>
              </a:rPr>
              <a:t>/Encosta </a:t>
            </a:r>
            <a:r>
              <a:rPr lang="pt-BR" sz="2800" dirty="0">
                <a:solidFill>
                  <a:srgbClr val="0A0416"/>
                </a:solidFill>
                <a:effectLst/>
              </a:rPr>
              <a:t>da </a:t>
            </a:r>
            <a:r>
              <a:rPr lang="pt-BR" sz="2800" dirty="0" smtClean="0">
                <a:solidFill>
                  <a:srgbClr val="0A0416"/>
                </a:solidFill>
                <a:effectLst/>
              </a:rPr>
              <a:t>Serra</a:t>
            </a:r>
            <a:endParaRPr lang="pt-BR" sz="2000" dirty="0">
              <a:solidFill>
                <a:srgbClr val="0A041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450912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A0416"/>
                </a:solidFill>
              </a:rPr>
              <a:t>Equipe:</a:t>
            </a:r>
          </a:p>
          <a:p>
            <a:r>
              <a:rPr lang="pt-BR" b="1" i="1" dirty="0" smtClean="0">
                <a:solidFill>
                  <a:srgbClr val="0A0416"/>
                </a:solidFill>
              </a:rPr>
              <a:t>Coordenador: Frederico Sporket</a:t>
            </a:r>
          </a:p>
          <a:p>
            <a:r>
              <a:rPr lang="pt-BR" b="1" i="1" dirty="0" smtClean="0">
                <a:solidFill>
                  <a:srgbClr val="0A0416"/>
                </a:solidFill>
              </a:rPr>
              <a:t>Pesquisador: Carlos Fernando Jung</a:t>
            </a:r>
          </a:p>
          <a:p>
            <a:r>
              <a:rPr lang="pt-BR" b="1" i="1" dirty="0" smtClean="0">
                <a:solidFill>
                  <a:srgbClr val="0A0416"/>
                </a:solidFill>
              </a:rPr>
              <a:t>Empresa parceira: </a:t>
            </a:r>
            <a:r>
              <a:rPr lang="pt-BR" b="1" i="1" dirty="0" err="1" smtClean="0">
                <a:solidFill>
                  <a:srgbClr val="0A0416"/>
                </a:solidFill>
              </a:rPr>
              <a:t>Pirisa</a:t>
            </a:r>
            <a:r>
              <a:rPr lang="pt-BR" b="1" i="1" dirty="0" smtClean="0">
                <a:solidFill>
                  <a:srgbClr val="0A0416"/>
                </a:solidFill>
              </a:rPr>
              <a:t> Piretro Industrial Ltda.</a:t>
            </a:r>
          </a:p>
          <a:p>
            <a:r>
              <a:rPr lang="pt-BR" b="1" i="1" dirty="0" smtClean="0">
                <a:solidFill>
                  <a:srgbClr val="0A0416"/>
                </a:solidFill>
              </a:rPr>
              <a:t>Bolsista: Fabiano </a:t>
            </a:r>
            <a:r>
              <a:rPr lang="pt-BR" b="1" i="1" dirty="0" err="1" smtClean="0">
                <a:solidFill>
                  <a:srgbClr val="0A0416"/>
                </a:solidFill>
              </a:rPr>
              <a:t>Fillipsen</a:t>
            </a:r>
            <a:r>
              <a:rPr lang="pt-BR" b="1" i="1" dirty="0" smtClean="0">
                <a:solidFill>
                  <a:srgbClr val="0A0416"/>
                </a:solidFill>
              </a:rPr>
              <a:t> da Rosa</a:t>
            </a:r>
            <a:endParaRPr lang="pt-BR" b="1" i="1" dirty="0">
              <a:solidFill>
                <a:srgbClr val="0A0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energia disponível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4433" y="505499"/>
            <a:ext cx="8136904" cy="5371773"/>
            <a:chOff x="464433" y="505499"/>
            <a:chExt cx="8136904" cy="5371773"/>
          </a:xfrm>
        </p:grpSpPr>
        <p:sp>
          <p:nvSpPr>
            <p:cNvPr id="8" name="CaixaDeTexto 7"/>
            <p:cNvSpPr txBox="1"/>
            <p:nvPr/>
          </p:nvSpPr>
          <p:spPr>
            <a:xfrm>
              <a:off x="464433" y="1412776"/>
              <a:ext cx="813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u="sng" smtClean="0">
                  <a:solidFill>
                    <a:srgbClr val="0A0416"/>
                  </a:solidFill>
                </a:rPr>
                <a:t>Água subterrânea</a:t>
              </a:r>
              <a:endParaRPr lang="pt-BR" sz="2400" b="1" i="1" u="sng">
                <a:solidFill>
                  <a:srgbClr val="0A0416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132856"/>
              <a:ext cx="4131293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6407691" y="505499"/>
              <a:ext cx="2193646" cy="2088232"/>
              <a:chOff x="3377522" y="1777843"/>
              <a:chExt cx="5146245" cy="4016356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4062091" y="3104214"/>
                <a:ext cx="2952328" cy="12961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B.C</a:t>
                </a:r>
                <a:r>
                  <a:rPr lang="pt-BR" sz="1600" dirty="0" smtClean="0"/>
                  <a:t>.</a:t>
                </a:r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3377522" y="1777843"/>
                <a:ext cx="3666764" cy="7200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dirty="0" smtClean="0"/>
                  <a:t>MEIO QUENTE</a:t>
                </a:r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3441559" y="5074119"/>
                <a:ext cx="3666765" cy="72008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MEIO FRIO</a:t>
                </a:r>
              </a:p>
            </p:txBody>
          </p:sp>
          <p:sp>
            <p:nvSpPr>
              <p:cNvPr id="10" name="Seta para baixo 9"/>
              <p:cNvSpPr/>
              <p:nvPr/>
            </p:nvSpPr>
            <p:spPr>
              <a:xfrm rot="10800000">
                <a:off x="4984339" y="2276872"/>
                <a:ext cx="797477" cy="108012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 rot="10800000">
                <a:off x="4984339" y="4124414"/>
                <a:ext cx="797478" cy="1109577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2" name="Seta para a esquerda 11"/>
              <p:cNvSpPr/>
              <p:nvPr/>
            </p:nvSpPr>
            <p:spPr>
              <a:xfrm>
                <a:off x="6795575" y="3212976"/>
                <a:ext cx="1728192" cy="99908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W</a:t>
                </a:r>
                <a:r>
                  <a:rPr lang="pt-BR" sz="1600" baseline="-25000" dirty="0" err="1" smtClean="0"/>
                  <a:t>e</a:t>
                </a:r>
                <a:endParaRPr lang="pt-B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1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energia disponível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433" y="141277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Ar atmosférico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044749" y="505499"/>
            <a:ext cx="6556588" cy="6019845"/>
            <a:chOff x="2044749" y="505499"/>
            <a:chExt cx="6556588" cy="601984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49" y="2780928"/>
              <a:ext cx="4715191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6407691" y="505499"/>
              <a:ext cx="2193646" cy="2088232"/>
              <a:chOff x="3377522" y="1777843"/>
              <a:chExt cx="5146245" cy="4016356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4062091" y="3104214"/>
                <a:ext cx="2952328" cy="12961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B.C</a:t>
                </a:r>
                <a:r>
                  <a:rPr lang="pt-BR" sz="1600" dirty="0" smtClean="0"/>
                  <a:t>.</a:t>
                </a:r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3377522" y="1777843"/>
                <a:ext cx="3666764" cy="7200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dirty="0" smtClean="0"/>
                  <a:t>MEIO QUENTE</a:t>
                </a:r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3441559" y="5074119"/>
                <a:ext cx="3666765" cy="72008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MEIO FRIO</a:t>
                </a:r>
              </a:p>
            </p:txBody>
          </p:sp>
          <p:sp>
            <p:nvSpPr>
              <p:cNvPr id="10" name="Seta para baixo 9"/>
              <p:cNvSpPr/>
              <p:nvPr/>
            </p:nvSpPr>
            <p:spPr>
              <a:xfrm rot="10800000">
                <a:off x="4984339" y="2276872"/>
                <a:ext cx="797477" cy="108012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 rot="10800000">
                <a:off x="4984339" y="4124414"/>
                <a:ext cx="797478" cy="1109577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pt-BR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2" name="Seta para a esquerda 11"/>
              <p:cNvSpPr/>
              <p:nvPr/>
            </p:nvSpPr>
            <p:spPr>
              <a:xfrm>
                <a:off x="6795575" y="3212976"/>
                <a:ext cx="1728192" cy="999083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err="1" smtClean="0"/>
                  <a:t>W</a:t>
                </a:r>
                <a:r>
                  <a:rPr lang="pt-BR" sz="1600" baseline="-25000" dirty="0" err="1" smtClean="0"/>
                  <a:t>e</a:t>
                </a:r>
                <a:endParaRPr lang="pt-B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0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SISTEMA DE AQUECIMENTO MISTO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tipos/formas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0527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mtClean="0">
                <a:solidFill>
                  <a:srgbClr val="0A0416"/>
                </a:solidFill>
              </a:rPr>
              <a:t>Monovalente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243851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err="1" smtClean="0">
                <a:solidFill>
                  <a:srgbClr val="0A0416"/>
                </a:solidFill>
              </a:rPr>
              <a:t>Monoenergético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7435" y="388640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mtClean="0">
                <a:solidFill>
                  <a:srgbClr val="0A0416"/>
                </a:solidFill>
              </a:rPr>
              <a:t>Bivalente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06826" y="160583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u="sng" smtClean="0">
                <a:solidFill>
                  <a:srgbClr val="0A0416"/>
                </a:solidFill>
              </a:rPr>
              <a:t>Um sistema de aquecimento com uma única forma de energia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61931" y="29445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u="sng" smtClean="0">
                <a:solidFill>
                  <a:srgbClr val="0A0416"/>
                </a:solidFill>
              </a:rPr>
              <a:t>Pelo menos dois sistemas de aquecimento com uma única forma de energia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80457" y="45091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u="sng" smtClean="0">
                <a:solidFill>
                  <a:srgbClr val="0A0416"/>
                </a:solidFill>
              </a:rPr>
              <a:t>Pelo menos dois sistemas de aquecimento com pelo menos duas formas de energia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91680" y="54334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i="1" u="sng" smtClean="0">
                <a:solidFill>
                  <a:srgbClr val="0A0416"/>
                </a:solidFill>
              </a:rPr>
              <a:t>Bivalente/paralelo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691680" y="600547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i="1" u="sng" smtClean="0">
                <a:solidFill>
                  <a:srgbClr val="0A0416"/>
                </a:solidFill>
              </a:rPr>
              <a:t>Bivalente/alternativo</a:t>
            </a:r>
            <a:endParaRPr lang="pt-BR" sz="2400" b="1" i="1" u="sng">
              <a:solidFill>
                <a:srgbClr val="0A0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mtClean="0">
                <a:solidFill>
                  <a:srgbClr val="0A0416"/>
                </a:solidFill>
              </a:rPr>
              <a:t>SISTEMA DE AQUECIMENTO MISTO</a:t>
            </a:r>
            <a:r>
              <a:rPr lang="pt-BR" sz="2400" b="1" i="1" u="sng" smtClean="0">
                <a:solidFill>
                  <a:srgbClr val="0A0416"/>
                </a:solidFill>
              </a:rPr>
              <a:t> funcionamento anual</a:t>
            </a:r>
            <a:endParaRPr lang="pt-BR" sz="2400" b="1" i="1" u="sng">
              <a:solidFill>
                <a:srgbClr val="0A0416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14426" r="23329" b="10110"/>
          <a:stretch/>
        </p:blipFill>
        <p:spPr bwMode="auto">
          <a:xfrm>
            <a:off x="1763688" y="1412776"/>
            <a:ext cx="5921828" cy="49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AR ATMOSFÉRICO COMO FONTE DE ENERGIA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pic>
        <p:nvPicPr>
          <p:cNvPr id="11" name="Picture 3" descr="C:\LIBRARY\Sistemas_Fluidotermicos\Carta_Psicrometr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9372" r="2403" b="3753"/>
          <a:stretch/>
        </p:blipFill>
        <p:spPr bwMode="auto">
          <a:xfrm>
            <a:off x="755576" y="1052736"/>
            <a:ext cx="7670292" cy="55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DADOS CLIMÁTICOS LOCAIS - </a:t>
            </a:r>
            <a:r>
              <a:rPr lang="pt-BR" sz="2400" b="1" u="sng" dirty="0" err="1" smtClean="0">
                <a:solidFill>
                  <a:srgbClr val="0A0416"/>
                </a:solidFill>
              </a:rPr>
              <a:t>FACCAT</a:t>
            </a:r>
            <a:endParaRPr lang="pt-BR" sz="2400" b="1" u="sng" dirty="0">
              <a:solidFill>
                <a:srgbClr val="0A041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5324" y="58772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Temperatura atmosférica (de 27/06/2011 a 10/08/2011)</a:t>
            </a:r>
            <a:endParaRPr lang="pt-BR" sz="2400" i="1" dirty="0">
              <a:solidFill>
                <a:srgbClr val="0A041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706" b="9806"/>
          <a:stretch/>
        </p:blipFill>
        <p:spPr bwMode="auto">
          <a:xfrm>
            <a:off x="443276" y="1148071"/>
            <a:ext cx="8168952" cy="46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A0416"/>
                </a:solidFill>
              </a:rPr>
              <a:t>DADOS CLIMÁTICOS LOCAIS - </a:t>
            </a:r>
            <a:r>
              <a:rPr lang="pt-BR" sz="2400" b="1" u="sng" dirty="0" err="1">
                <a:solidFill>
                  <a:srgbClr val="0A0416"/>
                </a:solidFill>
              </a:rPr>
              <a:t>FACCAT</a:t>
            </a:r>
            <a:endParaRPr lang="pt-BR" sz="2400" b="1" u="sng" dirty="0">
              <a:solidFill>
                <a:srgbClr val="0A041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5324" y="58772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Umidade atmosférica (de 26/06/2011 a 10/08/2011)</a:t>
            </a:r>
            <a:endParaRPr lang="pt-BR" sz="2400" i="1" dirty="0">
              <a:solidFill>
                <a:srgbClr val="0A041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1524" b="9738"/>
          <a:stretch/>
        </p:blipFill>
        <p:spPr bwMode="auto">
          <a:xfrm>
            <a:off x="356135" y="1119384"/>
            <a:ext cx="8256093" cy="460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A0416"/>
                </a:solidFill>
              </a:rPr>
              <a:t>DADOS CLIMÁTICOS LOCAIS - </a:t>
            </a:r>
            <a:r>
              <a:rPr lang="pt-BR" sz="2400" b="1" u="sng" dirty="0" err="1">
                <a:solidFill>
                  <a:srgbClr val="0A0416"/>
                </a:solidFill>
              </a:rPr>
              <a:t>FACCAT</a:t>
            </a:r>
            <a:endParaRPr lang="pt-BR" sz="2400" b="1" u="sng" dirty="0">
              <a:solidFill>
                <a:srgbClr val="0A041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5324" y="5877272"/>
            <a:ext cx="848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Temperatura e Umidade atmosféricos (de 26/06/2011 a 10/08/2011)</a:t>
            </a:r>
            <a:endParaRPr lang="pt-BR" sz="2400" i="1" dirty="0">
              <a:solidFill>
                <a:srgbClr val="0A041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11813" b="9762"/>
          <a:stretch/>
        </p:blipFill>
        <p:spPr bwMode="auto">
          <a:xfrm>
            <a:off x="442340" y="1119383"/>
            <a:ext cx="8306124" cy="460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Andamento do projeto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8196" y="1573085"/>
            <a:ext cx="848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Análise dos dados meteorológicos</a:t>
            </a:r>
            <a:endParaRPr lang="pt-BR" sz="2400" i="1" dirty="0">
              <a:solidFill>
                <a:srgbClr val="0A041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2420888"/>
            <a:ext cx="848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Dimensionamento dos dispositivos mecânicos</a:t>
            </a:r>
            <a:endParaRPr lang="pt-BR" sz="2400" i="1" dirty="0">
              <a:solidFill>
                <a:srgbClr val="0A041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321297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Elaboração de um protótipo de </a:t>
            </a:r>
            <a:r>
              <a:rPr lang="pt-BR" sz="2400" i="1" dirty="0" smtClean="0">
                <a:solidFill>
                  <a:srgbClr val="0A0416"/>
                </a:solidFill>
              </a:rPr>
              <a:t>um termostato com programação diária </a:t>
            </a:r>
            <a:endParaRPr lang="pt-BR" sz="2400" i="1" dirty="0">
              <a:solidFill>
                <a:srgbClr val="0A041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43908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solidFill>
                  <a:srgbClr val="0A0416"/>
                </a:solidFill>
              </a:rPr>
              <a:t>OBRIGADO!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43708" y="440019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Elaboração de um protótipo de </a:t>
            </a:r>
            <a:r>
              <a:rPr lang="pt-BR" sz="2400" i="1" dirty="0" smtClean="0">
                <a:solidFill>
                  <a:srgbClr val="0A0416"/>
                </a:solidFill>
              </a:rPr>
              <a:t>um controle para gerenciamento do </a:t>
            </a:r>
            <a:r>
              <a:rPr lang="pt-BR" sz="2400" i="1" dirty="0" smtClean="0">
                <a:solidFill>
                  <a:srgbClr val="0A0416"/>
                </a:solidFill>
              </a:rPr>
              <a:t>sistema misto</a:t>
            </a:r>
            <a:endParaRPr lang="pt-BR" sz="2400" i="1" dirty="0">
              <a:solidFill>
                <a:srgbClr val="0A0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6718" y="260648"/>
            <a:ext cx="871296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u="sng" dirty="0" smtClean="0">
                <a:solidFill>
                  <a:srgbClr val="0A0416"/>
                </a:solidFill>
              </a:rPr>
              <a:t>OBJETIVOS:</a:t>
            </a:r>
          </a:p>
          <a:p>
            <a:pPr lvl="0"/>
            <a:endParaRPr lang="pt-BR" sz="2200" b="1" u="sng" dirty="0" smtClean="0">
              <a:solidFill>
                <a:srgbClr val="0A0416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A0416"/>
                </a:solidFill>
              </a:rPr>
              <a:t>Desenvolver </a:t>
            </a:r>
            <a:r>
              <a:rPr lang="pt-BR" sz="2200" b="1" dirty="0">
                <a:solidFill>
                  <a:srgbClr val="0A0416"/>
                </a:solidFill>
              </a:rPr>
              <a:t>um sistema eletromecânico de baixo custo </a:t>
            </a:r>
            <a:r>
              <a:rPr lang="pt-BR" sz="2200" b="1" dirty="0" smtClean="0">
                <a:solidFill>
                  <a:srgbClr val="0A0416"/>
                </a:solidFill>
              </a:rPr>
              <a:t>e fácil </a:t>
            </a:r>
            <a:r>
              <a:rPr lang="pt-BR" sz="2200" b="1" dirty="0">
                <a:solidFill>
                  <a:srgbClr val="0A0416"/>
                </a:solidFill>
              </a:rPr>
              <a:t>implantação em aquecedores elétricos de </a:t>
            </a:r>
            <a:r>
              <a:rPr lang="pt-BR" sz="2200" b="1" dirty="0" smtClean="0">
                <a:solidFill>
                  <a:srgbClr val="0A0416"/>
                </a:solidFill>
              </a:rPr>
              <a:t>acumulação (Boiler)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pt-BR" sz="2200" b="1" dirty="0" smtClean="0">
              <a:solidFill>
                <a:srgbClr val="0A0416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A0416"/>
                </a:solidFill>
              </a:rPr>
              <a:t>Quantificar </a:t>
            </a:r>
            <a:r>
              <a:rPr lang="pt-BR" sz="2200" b="1" dirty="0">
                <a:solidFill>
                  <a:srgbClr val="0A0416"/>
                </a:solidFill>
              </a:rPr>
              <a:t>a economia de energia elétrica </a:t>
            </a:r>
            <a:r>
              <a:rPr lang="pt-BR" sz="2200" b="1" dirty="0" smtClean="0">
                <a:solidFill>
                  <a:srgbClr val="0A0416"/>
                </a:solidFill>
              </a:rPr>
              <a:t>e </a:t>
            </a:r>
            <a:r>
              <a:rPr lang="pt-BR" sz="2200" b="1" dirty="0">
                <a:solidFill>
                  <a:srgbClr val="0A0416"/>
                </a:solidFill>
              </a:rPr>
              <a:t>a redução do pico de energia </a:t>
            </a:r>
            <a:r>
              <a:rPr lang="pt-BR" sz="2200" b="1" dirty="0" smtClean="0">
                <a:solidFill>
                  <a:srgbClr val="0A0416"/>
                </a:solidFill>
              </a:rPr>
              <a:t>elétrica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pt-BR" sz="2200" b="1" dirty="0" smtClean="0">
              <a:solidFill>
                <a:srgbClr val="0A0416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A0416"/>
                </a:solidFill>
              </a:rPr>
              <a:t>Avaliar </a:t>
            </a:r>
            <a:r>
              <a:rPr lang="pt-BR" sz="2200" b="1" dirty="0">
                <a:solidFill>
                  <a:srgbClr val="0A0416"/>
                </a:solidFill>
              </a:rPr>
              <a:t>o funcionamento do sistema proposto em função das condições ambientais da </a:t>
            </a:r>
            <a:r>
              <a:rPr lang="pt-BR" sz="2200" b="1" dirty="0" smtClean="0">
                <a:solidFill>
                  <a:srgbClr val="0A0416"/>
                </a:solidFill>
              </a:rPr>
              <a:t>Região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pt-BR" sz="2200" b="1" dirty="0" smtClean="0">
              <a:solidFill>
                <a:srgbClr val="0A0416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A0416"/>
                </a:solidFill>
              </a:rPr>
              <a:t>Montar </a:t>
            </a:r>
            <a:r>
              <a:rPr lang="pt-BR" sz="2200" b="1" dirty="0">
                <a:solidFill>
                  <a:srgbClr val="0A0416"/>
                </a:solidFill>
              </a:rPr>
              <a:t>um Laboratório para Capacitação Empresarial Aplicado a construção e Instalação do Sistema </a:t>
            </a:r>
            <a:r>
              <a:rPr lang="pt-BR" sz="2200" b="1" dirty="0" smtClean="0">
                <a:solidFill>
                  <a:srgbClr val="0A0416"/>
                </a:solidFill>
              </a:rPr>
              <a:t>desenvolvido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pt-BR" sz="2200" b="1" dirty="0" smtClean="0">
              <a:solidFill>
                <a:srgbClr val="0A0416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A0416"/>
                </a:solidFill>
              </a:rPr>
              <a:t>Contribuir </a:t>
            </a:r>
            <a:r>
              <a:rPr lang="pt-BR" sz="2200" b="1" dirty="0">
                <a:solidFill>
                  <a:srgbClr val="0A0416"/>
                </a:solidFill>
              </a:rPr>
              <a:t>para a melhoria econômica Vale do </a:t>
            </a:r>
            <a:r>
              <a:rPr lang="pt-BR" sz="2200" b="1" dirty="0" err="1">
                <a:solidFill>
                  <a:srgbClr val="0A0416"/>
                </a:solidFill>
              </a:rPr>
              <a:t>Paranhana</a:t>
            </a:r>
            <a:r>
              <a:rPr lang="pt-BR" sz="2200" b="1" dirty="0">
                <a:solidFill>
                  <a:srgbClr val="0A0416"/>
                </a:solidFill>
              </a:rPr>
              <a:t> a partir da fabricação e comercialização da tecnologia e protótipo desenvolvido por empresas existentes na região.</a:t>
            </a:r>
          </a:p>
        </p:txBody>
      </p:sp>
    </p:spTree>
    <p:extLst>
      <p:ext uri="{BB962C8B-B14F-4D97-AF65-F5344CB8AC3E}">
        <p14:creationId xmlns:p14="http://schemas.microsoft.com/office/powerpoint/2010/main" val="173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REFRIGERADOR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para resfriamento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475656" y="1124744"/>
            <a:ext cx="6803376" cy="5462477"/>
            <a:chOff x="2414107" y="1311175"/>
            <a:chExt cx="6803376" cy="5462477"/>
          </a:xfrm>
        </p:grpSpPr>
        <p:pic>
          <p:nvPicPr>
            <p:cNvPr id="2051" name="Picture 3" descr="Geladei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107" y="1311175"/>
              <a:ext cx="3971965" cy="475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688" y="3111375"/>
              <a:ext cx="2717795" cy="3662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94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para aquecimento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80974"/>
            <a:ext cx="1966270" cy="41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22752"/>
          <a:stretch/>
        </p:blipFill>
        <p:spPr bwMode="auto">
          <a:xfrm>
            <a:off x="2267744" y="1077076"/>
            <a:ext cx="173824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33056"/>
            <a:ext cx="4309343" cy="27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3" y="940566"/>
            <a:ext cx="2065415" cy="29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47" y="1205874"/>
            <a:ext cx="2419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princípio de funcionamento</a:t>
            </a:r>
            <a:endParaRPr lang="pt-BR" sz="2400" b="1" u="sng" dirty="0">
              <a:solidFill>
                <a:srgbClr val="0A0416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638502" y="1745118"/>
            <a:ext cx="6621915" cy="3996444"/>
            <a:chOff x="2115054" y="1772816"/>
            <a:chExt cx="6621915" cy="3996444"/>
          </a:xfrm>
        </p:grpSpPr>
        <p:sp>
          <p:nvSpPr>
            <p:cNvPr id="8" name="Elipse 7"/>
            <p:cNvSpPr/>
            <p:nvPr/>
          </p:nvSpPr>
          <p:spPr>
            <a:xfrm>
              <a:off x="4062091" y="3104214"/>
              <a:ext cx="2952328" cy="1296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BOMBA DE CALOR</a:t>
              </a:r>
            </a:p>
            <a:p>
              <a:pPr algn="ctr"/>
              <a:r>
                <a:rPr lang="pt-BR" sz="1600" dirty="0" smtClean="0"/>
                <a:t>(ciclo termodinâmico)</a:t>
              </a:r>
              <a:endParaRPr lang="pt-BR" sz="1600" dirty="0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115054" y="1772816"/>
              <a:ext cx="3666764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MEIO QUENTE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228709" y="5049180"/>
              <a:ext cx="3666765" cy="72008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MEIO FRIO</a:t>
              </a:r>
            </a:p>
          </p:txBody>
        </p:sp>
        <p:sp>
          <p:nvSpPr>
            <p:cNvPr id="16" name="Seta para baixo 15"/>
            <p:cNvSpPr/>
            <p:nvPr/>
          </p:nvSpPr>
          <p:spPr>
            <a:xfrm rot="10800000">
              <a:off x="4984341" y="2276872"/>
              <a:ext cx="470873" cy="10801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Seta para baixo 16"/>
            <p:cNvSpPr/>
            <p:nvPr/>
          </p:nvSpPr>
          <p:spPr>
            <a:xfrm rot="10800000">
              <a:off x="4984340" y="4124415"/>
              <a:ext cx="470873" cy="1109577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 para baixo 14"/>
            <p:cNvSpPr/>
            <p:nvPr/>
          </p:nvSpPr>
          <p:spPr>
            <a:xfrm>
              <a:off x="2619110" y="2276872"/>
              <a:ext cx="576064" cy="309634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SENTIDO NATURAL</a:t>
              </a:r>
              <a:endParaRPr lang="pt-BR" sz="1200" dirty="0"/>
            </a:p>
          </p:txBody>
        </p:sp>
        <p:sp>
          <p:nvSpPr>
            <p:cNvPr id="19" name="Seta para a esquerda 18"/>
            <p:cNvSpPr/>
            <p:nvPr/>
          </p:nvSpPr>
          <p:spPr>
            <a:xfrm>
              <a:off x="6795574" y="3212976"/>
              <a:ext cx="1941395" cy="911439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TRABALHO ELÉTRICO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0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A0416"/>
                </a:solidFill>
              </a:rPr>
              <a:t>BOMBA DE CALOR </a:t>
            </a:r>
            <a:r>
              <a:rPr lang="pt-BR" sz="2400" b="1" i="1" u="sng" dirty="0" smtClean="0">
                <a:solidFill>
                  <a:srgbClr val="0A0416"/>
                </a:solidFill>
              </a:rPr>
              <a:t>ciclo termodinâmico</a:t>
            </a:r>
            <a:endParaRPr lang="pt-BR" sz="2400" b="1" u="sng" dirty="0">
              <a:solidFill>
                <a:srgbClr val="0A0416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7504" y="747245"/>
            <a:ext cx="9046301" cy="6044065"/>
            <a:chOff x="107504" y="747245"/>
            <a:chExt cx="9046301" cy="6044065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1963390" y="2512987"/>
              <a:ext cx="5273173" cy="372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07504" y="4941168"/>
              <a:ext cx="145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solidFill>
                    <a:srgbClr val="0A0416"/>
                  </a:solidFill>
                </a:rPr>
                <a:t>Evaporador (água ou ar</a:t>
              </a:r>
              <a:r>
                <a:rPr lang="pt-BR" b="1" smtClean="0">
                  <a:solidFill>
                    <a:srgbClr val="0A0416"/>
                  </a:solidFill>
                </a:rPr>
                <a:t>)</a:t>
              </a:r>
              <a:endParaRPr lang="pt-BR" b="1">
                <a:solidFill>
                  <a:srgbClr val="0A0416"/>
                </a:solidFill>
              </a:endParaRPr>
            </a:p>
          </p:txBody>
        </p:sp>
        <p:cxnSp>
          <p:nvCxnSpPr>
            <p:cNvPr id="6" name="Conector de seta reta 5"/>
            <p:cNvCxnSpPr/>
            <p:nvPr/>
          </p:nvCxnSpPr>
          <p:spPr>
            <a:xfrm flipH="1">
              <a:off x="6497602" y="3441194"/>
              <a:ext cx="1142475" cy="27722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1403648" y="4673917"/>
              <a:ext cx="1337334" cy="61671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V="1">
              <a:off x="3995937" y="5445224"/>
              <a:ext cx="552146" cy="97675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17" idx="2"/>
            </p:cNvCxnSpPr>
            <p:nvPr/>
          </p:nvCxnSpPr>
          <p:spPr>
            <a:xfrm flipH="1">
              <a:off x="4548083" y="2347596"/>
              <a:ext cx="12248" cy="64576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7569630" y="2722398"/>
              <a:ext cx="1584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A0416"/>
                  </a:solidFill>
                </a:rPr>
                <a:t>Condensador (água ou ar)</a:t>
              </a:r>
              <a:endParaRPr lang="pt-BR" b="1" dirty="0">
                <a:solidFill>
                  <a:srgbClr val="0A0416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199561" y="6421978"/>
              <a:ext cx="1191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A0416"/>
                  </a:solidFill>
                </a:rPr>
                <a:t>Expansão</a:t>
              </a:r>
              <a:endParaRPr lang="pt-BR" b="1" dirty="0">
                <a:solidFill>
                  <a:srgbClr val="0A0416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815254" y="1978264"/>
              <a:ext cx="1490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A0416"/>
                  </a:solidFill>
                </a:rPr>
                <a:t>Compressor</a:t>
              </a:r>
              <a:endParaRPr lang="pt-BR" b="1" dirty="0">
                <a:solidFill>
                  <a:srgbClr val="0A0416"/>
                </a:solidFill>
              </a:endParaRPr>
            </a:p>
          </p:txBody>
        </p:sp>
        <p:sp>
          <p:nvSpPr>
            <p:cNvPr id="24" name="Seta em curva para baixo 23"/>
            <p:cNvSpPr/>
            <p:nvPr/>
          </p:nvSpPr>
          <p:spPr>
            <a:xfrm>
              <a:off x="2845088" y="1124744"/>
              <a:ext cx="3509778" cy="1487052"/>
            </a:xfrm>
            <a:prstGeom prst="curved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A0416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193365" y="747245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u="sng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0A0416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BOMBEAMENTO DE CALOR</a:t>
              </a:r>
              <a:endParaRPr lang="pt-BR" sz="2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A041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753819" y="4673917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u="sng" spc="50" dirty="0" smtClean="0">
                  <a:ln w="11430">
                    <a:solidFill>
                      <a:schemeClr val="tx1"/>
                    </a:solidFill>
                  </a:ln>
                  <a:solidFill>
                    <a:srgbClr val="0A041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MEIO QUENTE</a:t>
              </a:r>
              <a:endParaRPr lang="pt-BR" sz="2400" b="1" u="sng" spc="50" dirty="0">
                <a:ln w="11430">
                  <a:solidFill>
                    <a:schemeClr val="tx1"/>
                  </a:solidFill>
                </a:ln>
                <a:solidFill>
                  <a:srgbClr val="0A041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916483" y="3441194"/>
              <a:ext cx="1730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u="sng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0A041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MEIO FRIO</a:t>
              </a:r>
              <a:endParaRPr lang="pt-BR" sz="24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A04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36401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A0416"/>
                </a:solidFill>
              </a:rPr>
              <a:t>REFRIGERADOR</a:t>
            </a:r>
            <a:endParaRPr lang="pt-BR" sz="2400" b="1" i="1" u="sng" dirty="0">
              <a:solidFill>
                <a:srgbClr val="0A0416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7504" y="1036327"/>
            <a:ext cx="8967249" cy="5598612"/>
            <a:chOff x="107504" y="1036327"/>
            <a:chExt cx="8967249" cy="5598612"/>
          </a:xfrm>
        </p:grpSpPr>
        <p:grpSp>
          <p:nvGrpSpPr>
            <p:cNvPr id="23" name="Grupo 22"/>
            <p:cNvGrpSpPr/>
            <p:nvPr/>
          </p:nvGrpSpPr>
          <p:grpSpPr>
            <a:xfrm>
              <a:off x="107504" y="1036327"/>
              <a:ext cx="8370256" cy="4752503"/>
              <a:chOff x="306200" y="1311175"/>
              <a:chExt cx="8370256" cy="4752503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7057779" y="1817436"/>
                <a:ext cx="1618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0A0416"/>
                    </a:solidFill>
                  </a:rPr>
                  <a:t>3</a:t>
                </a:r>
                <a:r>
                  <a:rPr lang="pt-BR" b="1" dirty="0" smtClean="0">
                    <a:solidFill>
                      <a:srgbClr val="0A0416"/>
                    </a:solidFill>
                  </a:rPr>
                  <a:t>-Congelador (evaporador)</a:t>
                </a:r>
                <a:endParaRPr lang="pt-BR" b="1" dirty="0">
                  <a:solidFill>
                    <a:srgbClr val="0A0416"/>
                  </a:solidFill>
                </a:endParaRPr>
              </a:p>
            </p:txBody>
          </p:sp>
          <p:pic>
            <p:nvPicPr>
              <p:cNvPr id="2051" name="Picture 3" descr="Geladeir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4107" y="1311175"/>
                <a:ext cx="3971965" cy="4752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Conector de seta reta 5"/>
              <p:cNvCxnSpPr/>
              <p:nvPr/>
            </p:nvCxnSpPr>
            <p:spPr>
              <a:xfrm flipH="1">
                <a:off x="5579856" y="2062613"/>
                <a:ext cx="1477923" cy="155978"/>
              </a:xfrm>
              <a:prstGeom prst="straightConnector1">
                <a:avLst/>
              </a:prstGeom>
              <a:ln w="25400">
                <a:solidFill>
                  <a:srgbClr val="0A04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8"/>
              <p:cNvCxnSpPr/>
              <p:nvPr/>
            </p:nvCxnSpPr>
            <p:spPr>
              <a:xfrm>
                <a:off x="2034392" y="2695736"/>
                <a:ext cx="1223179" cy="415639"/>
              </a:xfrm>
              <a:prstGeom prst="straightConnector1">
                <a:avLst/>
              </a:prstGeom>
              <a:ln w="25400">
                <a:solidFill>
                  <a:srgbClr val="0A04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1920237" y="3872106"/>
                <a:ext cx="1686108" cy="247368"/>
              </a:xfrm>
              <a:prstGeom prst="straightConnector1">
                <a:avLst/>
              </a:prstGeom>
              <a:ln w="25400">
                <a:solidFill>
                  <a:srgbClr val="0A04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/>
              <p:cNvCxnSpPr/>
              <p:nvPr/>
            </p:nvCxnSpPr>
            <p:spPr>
              <a:xfrm flipV="1">
                <a:off x="1920237" y="4645788"/>
                <a:ext cx="1337334" cy="290541"/>
              </a:xfrm>
              <a:prstGeom prst="straightConnector1">
                <a:avLst/>
              </a:prstGeom>
              <a:ln w="25400">
                <a:solidFill>
                  <a:srgbClr val="0A04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309960" y="2391296"/>
                <a:ext cx="1900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A0416"/>
                    </a:solidFill>
                  </a:rPr>
                  <a:t>2-Condensador</a:t>
                </a:r>
                <a:endParaRPr lang="pt-BR" b="1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583069" y="3548940"/>
                <a:ext cx="17586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0A0416"/>
                    </a:solidFill>
                  </a:rPr>
                  <a:t>4</a:t>
                </a:r>
                <a:r>
                  <a:rPr lang="pt-BR" b="1" dirty="0" smtClean="0">
                    <a:solidFill>
                      <a:srgbClr val="0A0416"/>
                    </a:solidFill>
                  </a:rPr>
                  <a:t>-Capilar (expansão)</a:t>
                </a:r>
                <a:endParaRPr lang="pt-BR" b="1" dirty="0">
                  <a:solidFill>
                    <a:srgbClr val="0A0416"/>
                  </a:solidFill>
                </a:endParaRP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306200" y="4751663"/>
                <a:ext cx="1900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A0416"/>
                    </a:solidFill>
                  </a:rPr>
                  <a:t>1-Compressor</a:t>
                </a:r>
                <a:endParaRPr lang="pt-BR" b="1" dirty="0">
                  <a:solidFill>
                    <a:srgbClr val="0A0416"/>
                  </a:solidFill>
                </a:endParaRPr>
              </a:p>
            </p:txBody>
          </p:sp>
        </p:grpSp>
        <p:pic>
          <p:nvPicPr>
            <p:cNvPr id="18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6303094" y="4677378"/>
              <a:ext cx="2771659" cy="195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11560" y="14885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0A0416"/>
                </a:solidFill>
              </a:rPr>
              <a:t>1 - compressor</a:t>
            </a:r>
            <a:endParaRPr lang="pt-BR" sz="2400" i="1" dirty="0">
              <a:solidFill>
                <a:srgbClr val="0A0416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683" y="825679"/>
            <a:ext cx="8973160" cy="5908910"/>
            <a:chOff x="26683" y="825679"/>
            <a:chExt cx="8973160" cy="5908910"/>
          </a:xfrm>
        </p:grpSpPr>
        <p:grpSp>
          <p:nvGrpSpPr>
            <p:cNvPr id="2" name="Grupo 1"/>
            <p:cNvGrpSpPr/>
            <p:nvPr/>
          </p:nvGrpSpPr>
          <p:grpSpPr>
            <a:xfrm>
              <a:off x="26683" y="825679"/>
              <a:ext cx="8099558" cy="5027818"/>
              <a:chOff x="72787" y="1035860"/>
              <a:chExt cx="8099558" cy="5027818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306200" y="1311175"/>
                <a:ext cx="6079872" cy="4752503"/>
                <a:chOff x="306200" y="1311175"/>
                <a:chExt cx="6079872" cy="4752503"/>
              </a:xfrm>
            </p:grpSpPr>
            <p:pic>
              <p:nvPicPr>
                <p:cNvPr id="2051" name="Picture 3" descr="Geladeir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4107" y="1311175"/>
                  <a:ext cx="3971965" cy="4752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4" name="Conector de seta reta 13"/>
                <p:cNvCxnSpPr/>
                <p:nvPr/>
              </p:nvCxnSpPr>
              <p:spPr>
                <a:xfrm flipV="1">
                  <a:off x="1709271" y="4645788"/>
                  <a:ext cx="1548300" cy="306438"/>
                </a:xfrm>
                <a:prstGeom prst="straightConnector1">
                  <a:avLst/>
                </a:prstGeom>
                <a:ln w="25400">
                  <a:solidFill>
                    <a:srgbClr val="0A041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aixaDeTexto 16"/>
                <p:cNvSpPr txBox="1"/>
                <p:nvPr/>
              </p:nvSpPr>
              <p:spPr>
                <a:xfrm>
                  <a:off x="306200" y="4751663"/>
                  <a:ext cx="1900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>
                      <a:solidFill>
                        <a:srgbClr val="0A0416"/>
                      </a:solidFill>
                    </a:rPr>
                    <a:t>Compressor</a:t>
                  </a:r>
                  <a:endParaRPr lang="pt-BR" dirty="0">
                    <a:solidFill>
                      <a:srgbClr val="0A0416"/>
                    </a:solidFill>
                  </a:endParaRPr>
                </a:p>
              </p:txBody>
            </p:sp>
          </p:grpSp>
          <p:pic>
            <p:nvPicPr>
              <p:cNvPr id="18" name="Picture 3" descr="Geladeir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07" t="63594" r="63446" b="18953"/>
              <a:stretch/>
            </p:blipFill>
            <p:spPr bwMode="auto">
              <a:xfrm>
                <a:off x="3851920" y="1673119"/>
                <a:ext cx="4320425" cy="2992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87" y="1035860"/>
                <a:ext cx="2133600" cy="213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t="14335" r="4387" b="14066"/>
            <a:stretch/>
          </p:blipFill>
          <p:spPr bwMode="auto">
            <a:xfrm>
              <a:off x="6228184" y="4777028"/>
              <a:ext cx="2771659" cy="195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1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ira">
  <a:themeElements>
    <a:clrScheme name="feira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feir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ira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TC101859861[[fn=Feira de negócios]]</Template>
  <TotalTime>806</TotalTime>
  <Words>748</Words>
  <Application>Microsoft Office PowerPoint</Application>
  <PresentationFormat>Apresentação na tela (4:3)</PresentationFormat>
  <Paragraphs>242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feira</vt:lpstr>
      <vt:lpstr>ESTADO DO RIO GRANDE DO SUL  SECRETARIA DA CIÊNCIA, inovação e desenvolvimento tecnológico</vt:lpstr>
      <vt:lpstr>PROJETO DE PESQUISA:  Sistema Otimizado para Aquecimento de Água em Prédios e Residênciais Aplicado a Redução do Consumo de Energia Elétrica e Melhoria da Sustentabilidade do Vale do Paranhana/Encosta da Serra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</dc:creator>
  <cp:lastModifiedBy>frederico</cp:lastModifiedBy>
  <cp:revision>220</cp:revision>
  <dcterms:created xsi:type="dcterms:W3CDTF">2011-10-06T23:46:34Z</dcterms:created>
  <dcterms:modified xsi:type="dcterms:W3CDTF">2011-10-11T21:17:19Z</dcterms:modified>
</cp:coreProperties>
</file>