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9"/>
  </p:notesMasterIdLst>
  <p:handoutMasterIdLst>
    <p:handoutMasterId r:id="rId20"/>
  </p:handoutMasterIdLst>
  <p:sldIdLst>
    <p:sldId id="258" r:id="rId2"/>
    <p:sldId id="260" r:id="rId3"/>
    <p:sldId id="300" r:id="rId4"/>
    <p:sldId id="259" r:id="rId5"/>
    <p:sldId id="303" r:id="rId6"/>
    <p:sldId id="302" r:id="rId7"/>
    <p:sldId id="269" r:id="rId8"/>
    <p:sldId id="287" r:id="rId9"/>
    <p:sldId id="288" r:id="rId10"/>
    <p:sldId id="304" r:id="rId11"/>
    <p:sldId id="279" r:id="rId12"/>
    <p:sldId id="293" r:id="rId13"/>
    <p:sldId id="305" r:id="rId14"/>
    <p:sldId id="306" r:id="rId15"/>
    <p:sldId id="307" r:id="rId16"/>
    <p:sldId id="308" r:id="rId17"/>
    <p:sldId id="297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0416"/>
    <a:srgbClr val="0722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100" d="100"/>
          <a:sy n="100" d="100"/>
        </p:scale>
        <p:origin x="-690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Planilha_do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291666666666666E-2"/>
          <c:y val="4.7138047138047139E-2"/>
          <c:w val="0.82499999999999996"/>
          <c:h val="0.8097643097643098"/>
        </c:manualLayout>
      </c:layout>
      <c:lineChart>
        <c:grouping val="standard"/>
        <c:varyColors val="0"/>
        <c:ser>
          <c:idx val="0"/>
          <c:order val="0"/>
          <c:tx>
            <c:v>B.C. com fator de potência; vent=0,65 comp.=0,70</c:v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triangle"/>
            <c:size val="10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trendline>
            <c:spPr>
              <a:ln w="25400">
                <a:solidFill>
                  <a:srgbClr val="000000"/>
                </a:solidFill>
                <a:prstDash val="sysDash"/>
              </a:ln>
            </c:spPr>
            <c:trendlineType val="poly"/>
            <c:order val="3"/>
            <c:dispRSqr val="0"/>
            <c:dispEq val="0"/>
          </c:trendline>
          <c:cat>
            <c:numRef>
              <c:f>graficoCOP!$F$6:$F$28</c:f>
              <c:numCache>
                <c:formatCode>General</c:formatCode>
                <c:ptCount val="23"/>
                <c:pt idx="0">
                  <c:v>10.3</c:v>
                </c:pt>
                <c:pt idx="1">
                  <c:v>12</c:v>
                </c:pt>
                <c:pt idx="2">
                  <c:v>12.5</c:v>
                </c:pt>
                <c:pt idx="3">
                  <c:v>14.8</c:v>
                </c:pt>
                <c:pt idx="4">
                  <c:v>15</c:v>
                </c:pt>
                <c:pt idx="5">
                  <c:v>15.8</c:v>
                </c:pt>
                <c:pt idx="6">
                  <c:v>15.9</c:v>
                </c:pt>
                <c:pt idx="7">
                  <c:v>16.399999999999999</c:v>
                </c:pt>
                <c:pt idx="8">
                  <c:v>16.5</c:v>
                </c:pt>
                <c:pt idx="9">
                  <c:v>17.5</c:v>
                </c:pt>
                <c:pt idx="10">
                  <c:v>17.600000000000001</c:v>
                </c:pt>
                <c:pt idx="11">
                  <c:v>17.7</c:v>
                </c:pt>
                <c:pt idx="12">
                  <c:v>18.8</c:v>
                </c:pt>
                <c:pt idx="13">
                  <c:v>18.899999999999999</c:v>
                </c:pt>
                <c:pt idx="14">
                  <c:v>19</c:v>
                </c:pt>
                <c:pt idx="15">
                  <c:v>19.100000000000001</c:v>
                </c:pt>
                <c:pt idx="16">
                  <c:v>19.8</c:v>
                </c:pt>
                <c:pt idx="17">
                  <c:v>24.1</c:v>
                </c:pt>
                <c:pt idx="18">
                  <c:v>26</c:v>
                </c:pt>
                <c:pt idx="19">
                  <c:v>26.2</c:v>
                </c:pt>
                <c:pt idx="20">
                  <c:v>27.4</c:v>
                </c:pt>
                <c:pt idx="21">
                  <c:v>28.8</c:v>
                </c:pt>
                <c:pt idx="22">
                  <c:v>29.2</c:v>
                </c:pt>
              </c:numCache>
            </c:numRef>
          </c:cat>
          <c:val>
            <c:numRef>
              <c:f>graficoCOP!$G$5:$G$28</c:f>
              <c:numCache>
                <c:formatCode>General</c:formatCode>
                <c:ptCount val="24"/>
                <c:pt idx="0">
                  <c:v>1.6771</c:v>
                </c:pt>
                <c:pt idx="1">
                  <c:v>1.7836000000000001</c:v>
                </c:pt>
                <c:pt idx="2">
                  <c:v>1.7152000000000001</c:v>
                </c:pt>
                <c:pt idx="3">
                  <c:v>2.1814</c:v>
                </c:pt>
                <c:pt idx="4">
                  <c:v>2.0277500000000002</c:v>
                </c:pt>
                <c:pt idx="5">
                  <c:v>2.4045999999999998</c:v>
                </c:pt>
                <c:pt idx="6">
                  <c:v>2.3452999999999999</c:v>
                </c:pt>
                <c:pt idx="7">
                  <c:v>2.5670000000000002</c:v>
                </c:pt>
                <c:pt idx="8">
                  <c:v>2.3866000000000001</c:v>
                </c:pt>
                <c:pt idx="9">
                  <c:v>2.3712</c:v>
                </c:pt>
                <c:pt idx="10">
                  <c:v>2.2218</c:v>
                </c:pt>
                <c:pt idx="11">
                  <c:v>1.8619000000000001</c:v>
                </c:pt>
                <c:pt idx="12">
                  <c:v>2.3418999999999999</c:v>
                </c:pt>
                <c:pt idx="13">
                  <c:v>1.9031</c:v>
                </c:pt>
                <c:pt idx="14">
                  <c:v>2.2164000000000001</c:v>
                </c:pt>
                <c:pt idx="15">
                  <c:v>2.5952999999999999</c:v>
                </c:pt>
                <c:pt idx="16">
                  <c:v>2.4323999999999999</c:v>
                </c:pt>
                <c:pt idx="17">
                  <c:v>2.6316000000000002</c:v>
                </c:pt>
                <c:pt idx="18">
                  <c:v>3.4352</c:v>
                </c:pt>
                <c:pt idx="19">
                  <c:v>3.1720999999999999</c:v>
                </c:pt>
                <c:pt idx="20">
                  <c:v>3.2470999999999997</c:v>
                </c:pt>
                <c:pt idx="21">
                  <c:v>3.3557000000000001</c:v>
                </c:pt>
                <c:pt idx="22">
                  <c:v>3.5373000000000001</c:v>
                </c:pt>
                <c:pt idx="23">
                  <c:v>3.7909000000000002</c:v>
                </c:pt>
              </c:numCache>
            </c:numRef>
          </c:val>
          <c:smooth val="0"/>
        </c:ser>
        <c:ser>
          <c:idx val="1"/>
          <c:order val="1"/>
          <c:tx>
            <c:v>B.C. com fator de potência; 1</c:v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x"/>
            <c:size val="6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trendline>
            <c:name>Ajuste por polinômio de 3° grau</c:name>
            <c:spPr>
              <a:ln w="25400">
                <a:solidFill>
                  <a:srgbClr val="000000"/>
                </a:solidFill>
                <a:prstDash val="sysDash"/>
              </a:ln>
            </c:spPr>
            <c:trendlineType val="poly"/>
            <c:order val="3"/>
            <c:dispRSqr val="0"/>
            <c:dispEq val="0"/>
          </c:trendline>
          <c:cat>
            <c:numRef>
              <c:f>graficoCOP!$F$6:$F$28</c:f>
              <c:numCache>
                <c:formatCode>General</c:formatCode>
                <c:ptCount val="23"/>
                <c:pt idx="0">
                  <c:v>10.3</c:v>
                </c:pt>
                <c:pt idx="1">
                  <c:v>12</c:v>
                </c:pt>
                <c:pt idx="2">
                  <c:v>12.5</c:v>
                </c:pt>
                <c:pt idx="3">
                  <c:v>14.8</c:v>
                </c:pt>
                <c:pt idx="4">
                  <c:v>15</c:v>
                </c:pt>
                <c:pt idx="5">
                  <c:v>15.8</c:v>
                </c:pt>
                <c:pt idx="6">
                  <c:v>15.9</c:v>
                </c:pt>
                <c:pt idx="7">
                  <c:v>16.399999999999999</c:v>
                </c:pt>
                <c:pt idx="8">
                  <c:v>16.5</c:v>
                </c:pt>
                <c:pt idx="9">
                  <c:v>17.5</c:v>
                </c:pt>
                <c:pt idx="10">
                  <c:v>17.600000000000001</c:v>
                </c:pt>
                <c:pt idx="11">
                  <c:v>17.7</c:v>
                </c:pt>
                <c:pt idx="12">
                  <c:v>18.8</c:v>
                </c:pt>
                <c:pt idx="13">
                  <c:v>18.899999999999999</c:v>
                </c:pt>
                <c:pt idx="14">
                  <c:v>19</c:v>
                </c:pt>
                <c:pt idx="15">
                  <c:v>19.100000000000001</c:v>
                </c:pt>
                <c:pt idx="16">
                  <c:v>19.8</c:v>
                </c:pt>
                <c:pt idx="17">
                  <c:v>24.1</c:v>
                </c:pt>
                <c:pt idx="18">
                  <c:v>26</c:v>
                </c:pt>
                <c:pt idx="19">
                  <c:v>26.2</c:v>
                </c:pt>
                <c:pt idx="20">
                  <c:v>27.4</c:v>
                </c:pt>
                <c:pt idx="21">
                  <c:v>28.8</c:v>
                </c:pt>
                <c:pt idx="22">
                  <c:v>29.2</c:v>
                </c:pt>
              </c:numCache>
            </c:numRef>
          </c:cat>
          <c:val>
            <c:numRef>
              <c:f>graficoCOP!$H$5:$H$28</c:f>
              <c:numCache>
                <c:formatCode>General</c:formatCode>
                <c:ptCount val="24"/>
                <c:pt idx="0">
                  <c:v>1.1662999999999999</c:v>
                </c:pt>
                <c:pt idx="1">
                  <c:v>1.24</c:v>
                </c:pt>
                <c:pt idx="2">
                  <c:v>1.1928000000000001</c:v>
                </c:pt>
                <c:pt idx="3">
                  <c:v>1.5169999999999999</c:v>
                </c:pt>
                <c:pt idx="4">
                  <c:v>1.41025</c:v>
                </c:pt>
                <c:pt idx="5">
                  <c:v>1.1647000000000001</c:v>
                </c:pt>
                <c:pt idx="6">
                  <c:v>1.6312</c:v>
                </c:pt>
                <c:pt idx="7">
                  <c:v>1.7855000000000001</c:v>
                </c:pt>
                <c:pt idx="8">
                  <c:v>1.6597</c:v>
                </c:pt>
                <c:pt idx="9">
                  <c:v>1.6494</c:v>
                </c:pt>
                <c:pt idx="10">
                  <c:v>1.5454000000000001</c:v>
                </c:pt>
                <c:pt idx="11">
                  <c:v>1.2950999999999999</c:v>
                </c:pt>
                <c:pt idx="12">
                  <c:v>1.6288</c:v>
                </c:pt>
                <c:pt idx="13">
                  <c:v>1.3238000000000001</c:v>
                </c:pt>
                <c:pt idx="14">
                  <c:v>1.5417000000000001</c:v>
                </c:pt>
                <c:pt idx="15">
                  <c:v>1.8064</c:v>
                </c:pt>
                <c:pt idx="16">
                  <c:v>1.6919</c:v>
                </c:pt>
                <c:pt idx="17">
                  <c:v>1.8315999999999999</c:v>
                </c:pt>
                <c:pt idx="18">
                  <c:v>2.3894000000000002</c:v>
                </c:pt>
                <c:pt idx="19">
                  <c:v>2.2063999999999999</c:v>
                </c:pt>
                <c:pt idx="20">
                  <c:v>2.2585999999999999</c:v>
                </c:pt>
                <c:pt idx="21">
                  <c:v>2.3340999999999998</c:v>
                </c:pt>
                <c:pt idx="22">
                  <c:v>2.4605000000000001</c:v>
                </c:pt>
                <c:pt idx="23">
                  <c:v>2.6368</c:v>
                </c:pt>
              </c:numCache>
            </c:numRef>
          </c:val>
          <c:smooth val="0"/>
        </c:ser>
        <c:ser>
          <c:idx val="2"/>
          <c:order val="2"/>
          <c:tx>
            <c:v>Resistência elétrica</c:v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circle"/>
            <c:size val="9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graficoCOP!$F$6:$F$28</c:f>
              <c:numCache>
                <c:formatCode>General</c:formatCode>
                <c:ptCount val="23"/>
                <c:pt idx="0">
                  <c:v>10.3</c:v>
                </c:pt>
                <c:pt idx="1">
                  <c:v>12</c:v>
                </c:pt>
                <c:pt idx="2">
                  <c:v>12.5</c:v>
                </c:pt>
                <c:pt idx="3">
                  <c:v>14.8</c:v>
                </c:pt>
                <c:pt idx="4">
                  <c:v>15</c:v>
                </c:pt>
                <c:pt idx="5">
                  <c:v>15.8</c:v>
                </c:pt>
                <c:pt idx="6">
                  <c:v>15.9</c:v>
                </c:pt>
                <c:pt idx="7">
                  <c:v>16.399999999999999</c:v>
                </c:pt>
                <c:pt idx="8">
                  <c:v>16.5</c:v>
                </c:pt>
                <c:pt idx="9">
                  <c:v>17.5</c:v>
                </c:pt>
                <c:pt idx="10">
                  <c:v>17.600000000000001</c:v>
                </c:pt>
                <c:pt idx="11">
                  <c:v>17.7</c:v>
                </c:pt>
                <c:pt idx="12">
                  <c:v>18.8</c:v>
                </c:pt>
                <c:pt idx="13">
                  <c:v>18.899999999999999</c:v>
                </c:pt>
                <c:pt idx="14">
                  <c:v>19</c:v>
                </c:pt>
                <c:pt idx="15">
                  <c:v>19.100000000000001</c:v>
                </c:pt>
                <c:pt idx="16">
                  <c:v>19.8</c:v>
                </c:pt>
                <c:pt idx="17">
                  <c:v>24.1</c:v>
                </c:pt>
                <c:pt idx="18">
                  <c:v>26</c:v>
                </c:pt>
                <c:pt idx="19">
                  <c:v>26.2</c:v>
                </c:pt>
                <c:pt idx="20">
                  <c:v>27.4</c:v>
                </c:pt>
                <c:pt idx="21">
                  <c:v>28.8</c:v>
                </c:pt>
                <c:pt idx="22">
                  <c:v>29.2</c:v>
                </c:pt>
              </c:numCache>
            </c:numRef>
          </c:cat>
          <c:val>
            <c:numRef>
              <c:f>graficoCOP!$I$6:$I$28</c:f>
              <c:numCache>
                <c:formatCode>General</c:formatCode>
                <c:ptCount val="2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541696"/>
        <c:axId val="30564736"/>
      </c:lineChart>
      <c:catAx>
        <c:axId val="30541696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pt-BR"/>
                  <a:t>Temperatura Ambiente [°C]</a:t>
                </a:r>
              </a:p>
            </c:rich>
          </c:tx>
          <c:layout>
            <c:manualLayout>
              <c:xMode val="edge"/>
              <c:yMode val="edge"/>
              <c:x val="0.37187500000000001"/>
              <c:y val="0.9225589225589225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t-BR"/>
          </a:p>
        </c:txPr>
        <c:crossAx val="30564736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30564736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pt-BR"/>
                  <a:t>COP</a:t>
                </a:r>
              </a:p>
            </c:rich>
          </c:tx>
          <c:layout>
            <c:manualLayout>
              <c:xMode val="edge"/>
              <c:yMode val="edge"/>
              <c:x val="9.3749999999999997E-3"/>
              <c:y val="0.4107744107744107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t-BR"/>
          </a:p>
        </c:txPr>
        <c:crossAx val="30541696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125"/>
          <c:y val="8.2491582491582491E-2"/>
          <c:w val="0.45"/>
          <c:h val="0.26936026936026936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1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291666666666666E-2"/>
          <c:y val="4.7138047138047139E-2"/>
          <c:w val="0.82499999999999996"/>
          <c:h val="0.8097643097643098"/>
        </c:manualLayout>
      </c:layout>
      <c:lineChart>
        <c:grouping val="standard"/>
        <c:varyColors val="0"/>
        <c:ser>
          <c:idx val="0"/>
          <c:order val="0"/>
          <c:tx>
            <c:v>B.C. com fator de potência; vent=0,65 comp.=0,70</c:v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triangle"/>
            <c:size val="10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trendline>
            <c:spPr>
              <a:ln w="25400">
                <a:solidFill>
                  <a:srgbClr val="000000"/>
                </a:solidFill>
                <a:prstDash val="sysDash"/>
              </a:ln>
            </c:spPr>
            <c:trendlineType val="poly"/>
            <c:order val="3"/>
            <c:dispRSqr val="0"/>
            <c:dispEq val="0"/>
          </c:trendline>
          <c:cat>
            <c:numRef>
              <c:f>graficoCOP!$F$6:$F$28</c:f>
              <c:numCache>
                <c:formatCode>General</c:formatCode>
                <c:ptCount val="23"/>
                <c:pt idx="0">
                  <c:v>10.3</c:v>
                </c:pt>
                <c:pt idx="1">
                  <c:v>12</c:v>
                </c:pt>
                <c:pt idx="2">
                  <c:v>12.5</c:v>
                </c:pt>
                <c:pt idx="3">
                  <c:v>14.8</c:v>
                </c:pt>
                <c:pt idx="4">
                  <c:v>15</c:v>
                </c:pt>
                <c:pt idx="5">
                  <c:v>15.8</c:v>
                </c:pt>
                <c:pt idx="6">
                  <c:v>15.9</c:v>
                </c:pt>
                <c:pt idx="7">
                  <c:v>16.399999999999999</c:v>
                </c:pt>
                <c:pt idx="8">
                  <c:v>16.5</c:v>
                </c:pt>
                <c:pt idx="9">
                  <c:v>17.5</c:v>
                </c:pt>
                <c:pt idx="10">
                  <c:v>17.600000000000001</c:v>
                </c:pt>
                <c:pt idx="11">
                  <c:v>17.7</c:v>
                </c:pt>
                <c:pt idx="12">
                  <c:v>18.8</c:v>
                </c:pt>
                <c:pt idx="13">
                  <c:v>18.899999999999999</c:v>
                </c:pt>
                <c:pt idx="14">
                  <c:v>19</c:v>
                </c:pt>
                <c:pt idx="15">
                  <c:v>19.100000000000001</c:v>
                </c:pt>
                <c:pt idx="16">
                  <c:v>19.8</c:v>
                </c:pt>
                <c:pt idx="17">
                  <c:v>24.1</c:v>
                </c:pt>
                <c:pt idx="18">
                  <c:v>26</c:v>
                </c:pt>
                <c:pt idx="19">
                  <c:v>26.2</c:v>
                </c:pt>
                <c:pt idx="20">
                  <c:v>27.4</c:v>
                </c:pt>
                <c:pt idx="21">
                  <c:v>28.8</c:v>
                </c:pt>
                <c:pt idx="22">
                  <c:v>29.2</c:v>
                </c:pt>
              </c:numCache>
            </c:numRef>
          </c:cat>
          <c:val>
            <c:numRef>
              <c:f>graficoCOP!$G$5:$G$28</c:f>
              <c:numCache>
                <c:formatCode>General</c:formatCode>
                <c:ptCount val="24"/>
                <c:pt idx="0">
                  <c:v>1.6771</c:v>
                </c:pt>
                <c:pt idx="1">
                  <c:v>1.7836000000000001</c:v>
                </c:pt>
                <c:pt idx="2">
                  <c:v>1.7152000000000001</c:v>
                </c:pt>
                <c:pt idx="3">
                  <c:v>2.1814</c:v>
                </c:pt>
                <c:pt idx="4">
                  <c:v>2.0277500000000002</c:v>
                </c:pt>
                <c:pt idx="5">
                  <c:v>2.4045999999999998</c:v>
                </c:pt>
                <c:pt idx="6">
                  <c:v>2.3452999999999999</c:v>
                </c:pt>
                <c:pt idx="7">
                  <c:v>2.5670000000000002</c:v>
                </c:pt>
                <c:pt idx="8">
                  <c:v>2.3866000000000001</c:v>
                </c:pt>
                <c:pt idx="9">
                  <c:v>2.3712</c:v>
                </c:pt>
                <c:pt idx="10">
                  <c:v>2.2218</c:v>
                </c:pt>
                <c:pt idx="11">
                  <c:v>1.8619000000000001</c:v>
                </c:pt>
                <c:pt idx="12">
                  <c:v>2.3418999999999999</c:v>
                </c:pt>
                <c:pt idx="13">
                  <c:v>1.9031</c:v>
                </c:pt>
                <c:pt idx="14">
                  <c:v>2.2164000000000001</c:v>
                </c:pt>
                <c:pt idx="15">
                  <c:v>2.5952999999999999</c:v>
                </c:pt>
                <c:pt idx="16">
                  <c:v>2.4323999999999999</c:v>
                </c:pt>
                <c:pt idx="17">
                  <c:v>2.6316000000000002</c:v>
                </c:pt>
                <c:pt idx="18">
                  <c:v>3.4352</c:v>
                </c:pt>
                <c:pt idx="19">
                  <c:v>3.1720999999999999</c:v>
                </c:pt>
                <c:pt idx="20">
                  <c:v>3.2470999999999997</c:v>
                </c:pt>
                <c:pt idx="21">
                  <c:v>3.3557000000000001</c:v>
                </c:pt>
                <c:pt idx="22">
                  <c:v>3.5373000000000001</c:v>
                </c:pt>
                <c:pt idx="23">
                  <c:v>3.7909000000000002</c:v>
                </c:pt>
              </c:numCache>
            </c:numRef>
          </c:val>
          <c:smooth val="0"/>
        </c:ser>
        <c:ser>
          <c:idx val="1"/>
          <c:order val="1"/>
          <c:tx>
            <c:v>B.C. com fator de potência; 1</c:v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x"/>
            <c:size val="6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trendline>
            <c:name>Ajuste por polinômio de 3° grau</c:name>
            <c:spPr>
              <a:ln w="25400">
                <a:solidFill>
                  <a:srgbClr val="000000"/>
                </a:solidFill>
                <a:prstDash val="sysDash"/>
              </a:ln>
            </c:spPr>
            <c:trendlineType val="poly"/>
            <c:order val="3"/>
            <c:dispRSqr val="0"/>
            <c:dispEq val="0"/>
          </c:trendline>
          <c:cat>
            <c:numRef>
              <c:f>graficoCOP!$F$6:$F$28</c:f>
              <c:numCache>
                <c:formatCode>General</c:formatCode>
                <c:ptCount val="23"/>
                <c:pt idx="0">
                  <c:v>10.3</c:v>
                </c:pt>
                <c:pt idx="1">
                  <c:v>12</c:v>
                </c:pt>
                <c:pt idx="2">
                  <c:v>12.5</c:v>
                </c:pt>
                <c:pt idx="3">
                  <c:v>14.8</c:v>
                </c:pt>
                <c:pt idx="4">
                  <c:v>15</c:v>
                </c:pt>
                <c:pt idx="5">
                  <c:v>15.8</c:v>
                </c:pt>
                <c:pt idx="6">
                  <c:v>15.9</c:v>
                </c:pt>
                <c:pt idx="7">
                  <c:v>16.399999999999999</c:v>
                </c:pt>
                <c:pt idx="8">
                  <c:v>16.5</c:v>
                </c:pt>
                <c:pt idx="9">
                  <c:v>17.5</c:v>
                </c:pt>
                <c:pt idx="10">
                  <c:v>17.600000000000001</c:v>
                </c:pt>
                <c:pt idx="11">
                  <c:v>17.7</c:v>
                </c:pt>
                <c:pt idx="12">
                  <c:v>18.8</c:v>
                </c:pt>
                <c:pt idx="13">
                  <c:v>18.899999999999999</c:v>
                </c:pt>
                <c:pt idx="14">
                  <c:v>19</c:v>
                </c:pt>
                <c:pt idx="15">
                  <c:v>19.100000000000001</c:v>
                </c:pt>
                <c:pt idx="16">
                  <c:v>19.8</c:v>
                </c:pt>
                <c:pt idx="17">
                  <c:v>24.1</c:v>
                </c:pt>
                <c:pt idx="18">
                  <c:v>26</c:v>
                </c:pt>
                <c:pt idx="19">
                  <c:v>26.2</c:v>
                </c:pt>
                <c:pt idx="20">
                  <c:v>27.4</c:v>
                </c:pt>
                <c:pt idx="21">
                  <c:v>28.8</c:v>
                </c:pt>
                <c:pt idx="22">
                  <c:v>29.2</c:v>
                </c:pt>
              </c:numCache>
            </c:numRef>
          </c:cat>
          <c:val>
            <c:numRef>
              <c:f>graficoCOP!$H$5:$H$28</c:f>
              <c:numCache>
                <c:formatCode>General</c:formatCode>
                <c:ptCount val="24"/>
                <c:pt idx="0">
                  <c:v>1.1662999999999999</c:v>
                </c:pt>
                <c:pt idx="1">
                  <c:v>1.24</c:v>
                </c:pt>
                <c:pt idx="2">
                  <c:v>1.1928000000000001</c:v>
                </c:pt>
                <c:pt idx="3">
                  <c:v>1.5169999999999999</c:v>
                </c:pt>
                <c:pt idx="4">
                  <c:v>1.41025</c:v>
                </c:pt>
                <c:pt idx="5">
                  <c:v>1.1647000000000001</c:v>
                </c:pt>
                <c:pt idx="6">
                  <c:v>1.6312</c:v>
                </c:pt>
                <c:pt idx="7">
                  <c:v>1.7855000000000001</c:v>
                </c:pt>
                <c:pt idx="8">
                  <c:v>1.6597</c:v>
                </c:pt>
                <c:pt idx="9">
                  <c:v>1.6494</c:v>
                </c:pt>
                <c:pt idx="10">
                  <c:v>1.5454000000000001</c:v>
                </c:pt>
                <c:pt idx="11">
                  <c:v>1.2950999999999999</c:v>
                </c:pt>
                <c:pt idx="12">
                  <c:v>1.6288</c:v>
                </c:pt>
                <c:pt idx="13">
                  <c:v>1.3238000000000001</c:v>
                </c:pt>
                <c:pt idx="14">
                  <c:v>1.5417000000000001</c:v>
                </c:pt>
                <c:pt idx="15">
                  <c:v>1.8064</c:v>
                </c:pt>
                <c:pt idx="16">
                  <c:v>1.6919</c:v>
                </c:pt>
                <c:pt idx="17">
                  <c:v>1.8315999999999999</c:v>
                </c:pt>
                <c:pt idx="18">
                  <c:v>2.3894000000000002</c:v>
                </c:pt>
                <c:pt idx="19">
                  <c:v>2.2063999999999999</c:v>
                </c:pt>
                <c:pt idx="20">
                  <c:v>2.2585999999999999</c:v>
                </c:pt>
                <c:pt idx="21">
                  <c:v>2.3340999999999998</c:v>
                </c:pt>
                <c:pt idx="22">
                  <c:v>2.4605000000000001</c:v>
                </c:pt>
                <c:pt idx="23">
                  <c:v>2.6368</c:v>
                </c:pt>
              </c:numCache>
            </c:numRef>
          </c:val>
          <c:smooth val="0"/>
        </c:ser>
        <c:ser>
          <c:idx val="2"/>
          <c:order val="2"/>
          <c:tx>
            <c:v>Resistência elétrica</c:v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circle"/>
            <c:size val="9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graficoCOP!$F$6:$F$28</c:f>
              <c:numCache>
                <c:formatCode>General</c:formatCode>
                <c:ptCount val="23"/>
                <c:pt idx="0">
                  <c:v>10.3</c:v>
                </c:pt>
                <c:pt idx="1">
                  <c:v>12</c:v>
                </c:pt>
                <c:pt idx="2">
                  <c:v>12.5</c:v>
                </c:pt>
                <c:pt idx="3">
                  <c:v>14.8</c:v>
                </c:pt>
                <c:pt idx="4">
                  <c:v>15</c:v>
                </c:pt>
                <c:pt idx="5">
                  <c:v>15.8</c:v>
                </c:pt>
                <c:pt idx="6">
                  <c:v>15.9</c:v>
                </c:pt>
                <c:pt idx="7">
                  <c:v>16.399999999999999</c:v>
                </c:pt>
                <c:pt idx="8">
                  <c:v>16.5</c:v>
                </c:pt>
                <c:pt idx="9">
                  <c:v>17.5</c:v>
                </c:pt>
                <c:pt idx="10">
                  <c:v>17.600000000000001</c:v>
                </c:pt>
                <c:pt idx="11">
                  <c:v>17.7</c:v>
                </c:pt>
                <c:pt idx="12">
                  <c:v>18.8</c:v>
                </c:pt>
                <c:pt idx="13">
                  <c:v>18.899999999999999</c:v>
                </c:pt>
                <c:pt idx="14">
                  <c:v>19</c:v>
                </c:pt>
                <c:pt idx="15">
                  <c:v>19.100000000000001</c:v>
                </c:pt>
                <c:pt idx="16">
                  <c:v>19.8</c:v>
                </c:pt>
                <c:pt idx="17">
                  <c:v>24.1</c:v>
                </c:pt>
                <c:pt idx="18">
                  <c:v>26</c:v>
                </c:pt>
                <c:pt idx="19">
                  <c:v>26.2</c:v>
                </c:pt>
                <c:pt idx="20">
                  <c:v>27.4</c:v>
                </c:pt>
                <c:pt idx="21">
                  <c:v>28.8</c:v>
                </c:pt>
                <c:pt idx="22">
                  <c:v>29.2</c:v>
                </c:pt>
              </c:numCache>
            </c:numRef>
          </c:cat>
          <c:val>
            <c:numRef>
              <c:f>graficoCOP!$I$6:$I$28</c:f>
              <c:numCache>
                <c:formatCode>General</c:formatCode>
                <c:ptCount val="2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7126656"/>
        <c:axId val="126001152"/>
      </c:lineChart>
      <c:catAx>
        <c:axId val="117126656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pt-BR"/>
                  <a:t>Temperatura Ambiente [°C]</a:t>
                </a:r>
              </a:p>
            </c:rich>
          </c:tx>
          <c:layout>
            <c:manualLayout>
              <c:xMode val="edge"/>
              <c:yMode val="edge"/>
              <c:x val="0.37187500000000001"/>
              <c:y val="0.9225589225589225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t-BR"/>
          </a:p>
        </c:txPr>
        <c:crossAx val="126001152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2600115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pt-BR"/>
                  <a:t>COP</a:t>
                </a:r>
              </a:p>
            </c:rich>
          </c:tx>
          <c:layout>
            <c:manualLayout>
              <c:xMode val="edge"/>
              <c:yMode val="edge"/>
              <c:x val="9.3749999999999997E-3"/>
              <c:y val="0.4107744107744107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pt-BR"/>
          </a:p>
        </c:txPr>
        <c:crossAx val="117126656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t-BR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0.18042</cdr:x>
      <cdr:y>0.13899</cdr:y>
    </cdr:from>
    <cdr:to>
      <cdr:x>0.90702</cdr:x>
      <cdr:y>0.55393</cdr:y>
    </cdr:to>
    <cdr:sp macro="" textlink="">
      <cdr:nvSpPr>
        <cdr:cNvPr id="2" name="Forma livre 1"/>
        <cdr:cNvSpPr/>
      </cdr:nvSpPr>
      <cdr:spPr>
        <a:xfrm xmlns:a="http://schemas.openxmlformats.org/drawingml/2006/main">
          <a:off x="1551205" y="722687"/>
          <a:ext cx="6247052" cy="2157633"/>
        </a:xfrm>
        <a:custGeom xmlns:a="http://schemas.openxmlformats.org/drawingml/2006/main">
          <a:avLst/>
          <a:gdLst>
            <a:gd name="connsiteX0" fmla="*/ 0 w 6962990"/>
            <a:gd name="connsiteY0" fmla="*/ 2392335 h 2392335"/>
            <a:gd name="connsiteX1" fmla="*/ 1514475 w 6962990"/>
            <a:gd name="connsiteY1" fmla="*/ 1354110 h 2392335"/>
            <a:gd name="connsiteX2" fmla="*/ 4467225 w 6962990"/>
            <a:gd name="connsiteY2" fmla="*/ 334935 h 2392335"/>
            <a:gd name="connsiteX3" fmla="*/ 6677025 w 6962990"/>
            <a:gd name="connsiteY3" fmla="*/ 39660 h 2392335"/>
            <a:gd name="connsiteX4" fmla="*/ 6867525 w 6962990"/>
            <a:gd name="connsiteY4" fmla="*/ 11085 h 2392335"/>
          </a:gdLst>
          <a:ahLst/>
          <a:cxnLst>
            <a:cxn ang="0">
              <a:pos x="connsiteX0" y="connsiteY0"/>
            </a:cxn>
            <a:cxn ang="0">
              <a:pos x="connsiteX1" y="connsiteY1"/>
            </a:cxn>
            <a:cxn ang="0">
              <a:pos x="connsiteX2" y="connsiteY2"/>
            </a:cxn>
            <a:cxn ang="0">
              <a:pos x="connsiteX3" y="connsiteY3"/>
            </a:cxn>
            <a:cxn ang="0">
              <a:pos x="connsiteX4" y="connsiteY4"/>
            </a:cxn>
          </a:cxnLst>
          <a:rect l="l" t="t" r="r" b="b"/>
          <a:pathLst>
            <a:path w="6962990" h="2392335">
              <a:moveTo>
                <a:pt x="0" y="2392335"/>
              </a:moveTo>
              <a:cubicBezTo>
                <a:pt x="384969" y="2044672"/>
                <a:pt x="769938" y="1697010"/>
                <a:pt x="1514475" y="1354110"/>
              </a:cubicBezTo>
              <a:cubicBezTo>
                <a:pt x="2259013" y="1011210"/>
                <a:pt x="3606800" y="554010"/>
                <a:pt x="4467225" y="334935"/>
              </a:cubicBezTo>
              <a:cubicBezTo>
                <a:pt x="5327650" y="115860"/>
                <a:pt x="6276975" y="93635"/>
                <a:pt x="6677025" y="39660"/>
              </a:cubicBezTo>
              <a:cubicBezTo>
                <a:pt x="7077075" y="-14315"/>
                <a:pt x="6972300" y="-1615"/>
                <a:pt x="6867525" y="11085"/>
              </a:cubicBezTo>
            </a:path>
          </a:pathLst>
        </a:custGeom>
        <a:noFill xmlns:a="http://schemas.openxmlformats.org/drawingml/2006/main"/>
        <a:ln xmlns:a="http://schemas.openxmlformats.org/drawingml/2006/main" w="25400">
          <a:solidFill>
            <a:srgbClr val="7030A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0.08356</cdr:x>
      <cdr:y>0.26312</cdr:y>
    </cdr:from>
    <cdr:to>
      <cdr:x>0.24269</cdr:x>
      <cdr:y>0.31851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718388" y="1368152"/>
          <a:ext cx="136815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b="1" dirty="0" smtClean="0">
              <a:solidFill>
                <a:schemeClr val="accent2">
                  <a:lumMod val="75000"/>
                </a:schemeClr>
              </a:solidFill>
            </a:rPr>
            <a:t>SISTEMA DE APOIO</a:t>
          </a:r>
          <a:endParaRPr lang="pt-BR" sz="1100" b="1" dirty="0">
            <a:solidFill>
              <a:schemeClr val="accent2">
                <a:lumMod val="75000"/>
              </a:schemeClr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t-BR" smtClean="0"/>
              <a:t>SCT-RS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52DC8-F253-405E-BF02-5D6FACACCD1D}" type="datetimeFigureOut">
              <a:rPr lang="pt-BR" smtClean="0"/>
              <a:t>11/06/2012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6E35FD-87B2-4BED-B615-8C5B9CB633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236486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t-BR" smtClean="0"/>
              <a:t>SCT-RS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A535AF-B408-45B5-88CC-ED3E4B7CDF17}" type="datetimeFigureOut">
              <a:rPr lang="pt-BR" smtClean="0"/>
              <a:t>11/06/2012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29118-C1FA-4C76-BDE1-B9B334D02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390500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29118-C1FA-4C76-BDE1-B9B334D023AB}" type="slidenum">
              <a:rPr lang="pt-BR" smtClean="0"/>
              <a:t>1</a:t>
            </a:fld>
            <a:endParaRPr lang="pt-BR"/>
          </a:p>
        </p:txBody>
      </p:sp>
      <p:sp>
        <p:nvSpPr>
          <p:cNvPr id="5" name="Espaço Reservado para Cabeçalh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t-BR" smtClean="0"/>
              <a:t>SCT-RS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52396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abeçalh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 smtClean="0"/>
              <a:t>SCT-RS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E29118-C1FA-4C76-BDE1-B9B334D023AB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94619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abeçalh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 smtClean="0"/>
              <a:t>SCT-RS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E29118-C1FA-4C76-BDE1-B9B334D023AB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94619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abeçalh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 smtClean="0"/>
              <a:t>SCT-RS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E29118-C1FA-4C76-BDE1-B9B334D023AB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94619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abeçalh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 smtClean="0"/>
              <a:t>SCT-RS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E29118-C1FA-4C76-BDE1-B9B334D023AB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94619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abeçalh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 smtClean="0"/>
              <a:t>SCT-RS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E29118-C1FA-4C76-BDE1-B9B334D023AB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94619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abeçalh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 smtClean="0">
                <a:solidFill>
                  <a:prstClr val="black"/>
                </a:solidFill>
              </a:rPr>
              <a:t>SCT-RS</a:t>
            </a:r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E29118-C1FA-4C76-BDE1-B9B334D023AB}" type="slidenum">
              <a:rPr lang="pt-BR" smtClean="0">
                <a:solidFill>
                  <a:prstClr val="black"/>
                </a:solidFill>
              </a:rPr>
              <a:pPr/>
              <a:t>15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4619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abeçalh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 smtClean="0">
                <a:solidFill>
                  <a:prstClr val="black"/>
                </a:solidFill>
              </a:rPr>
              <a:t>SCT-RS</a:t>
            </a:r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E29118-C1FA-4C76-BDE1-B9B334D023AB}" type="slidenum">
              <a:rPr lang="pt-BR" smtClean="0">
                <a:solidFill>
                  <a:prstClr val="black"/>
                </a:solidFill>
              </a:rPr>
              <a:pPr/>
              <a:t>16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4619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abeçalh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 smtClean="0"/>
              <a:t>SCT-RS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E29118-C1FA-4C76-BDE1-B9B334D023AB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9461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29118-C1FA-4C76-BDE1-B9B334D023AB}" type="slidenum">
              <a:rPr lang="pt-BR" smtClean="0"/>
              <a:t>2</a:t>
            </a:fld>
            <a:endParaRPr lang="pt-BR"/>
          </a:p>
        </p:txBody>
      </p:sp>
      <p:sp>
        <p:nvSpPr>
          <p:cNvPr id="5" name="Espaço Reservado para Cabeçalh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t-BR" smtClean="0"/>
              <a:t>SCT-RS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5239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29118-C1FA-4C76-BDE1-B9B334D023AB}" type="slidenum">
              <a:rPr lang="pt-BR" smtClean="0"/>
              <a:t>3</a:t>
            </a:fld>
            <a:endParaRPr lang="pt-BR"/>
          </a:p>
        </p:txBody>
      </p:sp>
      <p:sp>
        <p:nvSpPr>
          <p:cNvPr id="5" name="Espaço Reservado para Cabeçalh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t-BR" smtClean="0"/>
              <a:t>SCT-RS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52396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29118-C1FA-4C76-BDE1-B9B334D023AB}" type="slidenum">
              <a:rPr lang="pt-BR" smtClean="0"/>
              <a:t>4</a:t>
            </a:fld>
            <a:endParaRPr lang="pt-BR"/>
          </a:p>
        </p:txBody>
      </p:sp>
      <p:sp>
        <p:nvSpPr>
          <p:cNvPr id="5" name="Espaço Reservado para Cabeçalh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t-BR" smtClean="0"/>
              <a:t>SCT-RS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5239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abeçalh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 smtClean="0">
                <a:solidFill>
                  <a:prstClr val="black"/>
                </a:solidFill>
              </a:rPr>
              <a:t>SCT-RS</a:t>
            </a:r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E29118-C1FA-4C76-BDE1-B9B334D023AB}" type="slidenum">
              <a:rPr lang="pt-BR" smtClean="0">
                <a:solidFill>
                  <a:prstClr val="black"/>
                </a:solidFill>
              </a:rPr>
              <a:pPr/>
              <a:t>5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461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abeçalh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 smtClean="0">
                <a:solidFill>
                  <a:prstClr val="black"/>
                </a:solidFill>
              </a:rPr>
              <a:t>SCT-RS</a:t>
            </a:r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E29118-C1FA-4C76-BDE1-B9B334D023AB}" type="slidenum">
              <a:rPr lang="pt-BR" smtClean="0">
                <a:solidFill>
                  <a:prstClr val="black"/>
                </a:solidFill>
              </a:rPr>
              <a:pPr/>
              <a:t>6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4619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abeçalh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 smtClean="0"/>
              <a:t>SCT-RS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E29118-C1FA-4C76-BDE1-B9B334D023AB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94619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abeçalh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 smtClean="0"/>
              <a:t>SCT-RS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E29118-C1FA-4C76-BDE1-B9B334D023AB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94619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abeçalh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 smtClean="0"/>
              <a:t>SCT-RS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E29118-C1FA-4C76-BDE1-B9B334D023AB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9461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F3E6-3C94-46FD-A429-AF8B3C038DC6}" type="datetimeFigureOut">
              <a:rPr lang="pt-BR" smtClean="0"/>
              <a:t>11/06/2012</a:t>
            </a:fld>
            <a:endParaRPr lang="pt-B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BCAA43-1C76-4D1F-AF22-1434B7B53804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F3E6-3C94-46FD-A429-AF8B3C038DC6}" type="datetimeFigureOut">
              <a:rPr lang="pt-BR" smtClean="0"/>
              <a:t>11/06/2012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AA43-1C76-4D1F-AF22-1434B7B5380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F3E6-3C94-46FD-A429-AF8B3C038DC6}" type="datetimeFigureOut">
              <a:rPr lang="pt-BR" smtClean="0"/>
              <a:t>11/06/2012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AA43-1C76-4D1F-AF22-1434B7B5380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86AF3E6-3C94-46FD-A429-AF8B3C038DC6}" type="datetimeFigureOut">
              <a:rPr lang="pt-BR" smtClean="0"/>
              <a:t>11/06/2012</a:t>
            </a:fld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3BCAA43-1C76-4D1F-AF22-1434B7B53804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F3E6-3C94-46FD-A429-AF8B3C038DC6}" type="datetimeFigureOut">
              <a:rPr lang="pt-BR" smtClean="0"/>
              <a:t>11/06/2012</a:t>
            </a:fld>
            <a:endParaRPr lang="pt-B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BCAA43-1C76-4D1F-AF22-1434B7B53804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F3E6-3C94-46FD-A429-AF8B3C038DC6}" type="datetimeFigureOut">
              <a:rPr lang="pt-BR" smtClean="0"/>
              <a:t>11/06/2012</a:t>
            </a:fld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BCAA43-1C76-4D1F-AF22-1434B7B53804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F3E6-3C94-46FD-A429-AF8B3C038DC6}" type="datetimeFigureOut">
              <a:rPr lang="pt-BR" smtClean="0"/>
              <a:t>11/06/2012</a:t>
            </a:fld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BCAA43-1C76-4D1F-AF22-1434B7B53804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686AF3E6-3C94-46FD-A429-AF8B3C038DC6}" type="datetimeFigureOut">
              <a:rPr lang="pt-BR" smtClean="0"/>
              <a:t>11/06/2012</a:t>
            </a:fld>
            <a:endParaRPr lang="pt-B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BCAA43-1C76-4D1F-AF22-1434B7B53804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F3E6-3C94-46FD-A429-AF8B3C038DC6}" type="datetimeFigureOut">
              <a:rPr lang="pt-BR" smtClean="0"/>
              <a:t>11/06/2012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CAA43-1C76-4D1F-AF22-1434B7B5380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F3E6-3C94-46FD-A429-AF8B3C038DC6}" type="datetimeFigureOut">
              <a:rPr lang="pt-BR" smtClean="0"/>
              <a:t>11/06/2012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BCAA43-1C76-4D1F-AF22-1434B7B53804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F3E6-3C94-46FD-A429-AF8B3C038DC6}" type="datetimeFigureOut">
              <a:rPr lang="pt-BR" smtClean="0"/>
              <a:t>11/06/2012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BCAA43-1C76-4D1F-AF22-1434B7B53804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AF3E6-3C94-46FD-A429-AF8B3C038DC6}" type="datetimeFigureOut">
              <a:rPr lang="pt-BR" smtClean="0"/>
              <a:t>11/06/2012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CAA43-1C76-4D1F-AF22-1434B7B53804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16507" y="116632"/>
            <a:ext cx="8712968" cy="2448272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pt-BR" sz="4400" b="1" dirty="0" smtClean="0">
                <a:solidFill>
                  <a:srgbClr val="0A0416"/>
                </a:solidFill>
                <a:latin typeface="Arial" pitchFamily="34" charset="0"/>
                <a:cs typeface="Arial" pitchFamily="34" charset="0"/>
              </a:rPr>
              <a:t>ESTADO </a:t>
            </a:r>
            <a:r>
              <a:rPr lang="pt-BR" sz="4400" b="1" dirty="0">
                <a:solidFill>
                  <a:srgbClr val="0A0416"/>
                </a:solidFill>
                <a:latin typeface="Arial" pitchFamily="34" charset="0"/>
                <a:cs typeface="Arial" pitchFamily="34" charset="0"/>
              </a:rPr>
              <a:t>DO RIO GRANDE DO </a:t>
            </a:r>
            <a:r>
              <a:rPr lang="pt-BR" sz="4400" b="1" dirty="0" smtClean="0">
                <a:solidFill>
                  <a:srgbClr val="0A0416"/>
                </a:solidFill>
                <a:latin typeface="Arial" pitchFamily="34" charset="0"/>
                <a:cs typeface="Arial" pitchFamily="34" charset="0"/>
              </a:rPr>
              <a:t>SUL</a:t>
            </a:r>
            <a:br>
              <a:rPr lang="pt-BR" sz="4400" b="1" dirty="0" smtClean="0">
                <a:solidFill>
                  <a:srgbClr val="0A0416"/>
                </a:solidFill>
                <a:latin typeface="Arial" pitchFamily="34" charset="0"/>
                <a:cs typeface="Arial" pitchFamily="34" charset="0"/>
              </a:rPr>
            </a:br>
            <a:r>
              <a:rPr lang="pt-BR" sz="2000" b="1" dirty="0">
                <a:solidFill>
                  <a:srgbClr val="0A041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000" b="1" dirty="0">
                <a:solidFill>
                  <a:srgbClr val="0A0416"/>
                </a:solidFill>
                <a:latin typeface="Arial" pitchFamily="34" charset="0"/>
                <a:cs typeface="Arial" pitchFamily="34" charset="0"/>
              </a:rPr>
            </a:br>
            <a:r>
              <a:rPr lang="pt-BR" sz="4000" b="1" dirty="0">
                <a:solidFill>
                  <a:srgbClr val="0A0416"/>
                </a:solidFill>
                <a:latin typeface="Arial" pitchFamily="34" charset="0"/>
                <a:cs typeface="Arial" pitchFamily="34" charset="0"/>
              </a:rPr>
              <a:t>SECRETARIA DA </a:t>
            </a:r>
            <a:r>
              <a:rPr lang="pt-BR" sz="4000" b="1" dirty="0" smtClean="0">
                <a:solidFill>
                  <a:srgbClr val="0A0416"/>
                </a:solidFill>
                <a:latin typeface="Arial" pitchFamily="34" charset="0"/>
                <a:cs typeface="Arial" pitchFamily="34" charset="0"/>
              </a:rPr>
              <a:t>CIÊNCIA, inovação e desenvolvimento tecnológico</a:t>
            </a:r>
            <a:endParaRPr lang="pt-BR" sz="4000" b="1" dirty="0">
              <a:solidFill>
                <a:srgbClr val="0A041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006" y="2852936"/>
            <a:ext cx="1656184" cy="202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69106" y="5085184"/>
            <a:ext cx="8712968" cy="1584176"/>
          </a:xfrm>
          <a:prstGeom prst="rect">
            <a:avLst/>
          </a:prstGeom>
        </p:spPr>
        <p:txBody>
          <a:bodyPr vert="horz" lIns="45720" tIns="0" rIns="45720" bIns="0" anchor="ctr">
            <a:normAutofit fontScale="975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z="3100" i="1" dirty="0" err="1" smtClean="0">
                <a:solidFill>
                  <a:srgbClr val="0A0416"/>
                </a:solidFill>
                <a:effectLst/>
                <a:latin typeface="Arial" pitchFamily="34" charset="0"/>
                <a:cs typeface="Arial" pitchFamily="34" charset="0"/>
              </a:rPr>
              <a:t>Pólo</a:t>
            </a:r>
            <a:r>
              <a:rPr lang="pt-BR" sz="3100" i="1" dirty="0" smtClean="0">
                <a:solidFill>
                  <a:srgbClr val="0A041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pt-BR" sz="3100" i="1" dirty="0">
                <a:solidFill>
                  <a:srgbClr val="0A0416"/>
                </a:solidFill>
                <a:effectLst/>
                <a:latin typeface="Arial" pitchFamily="34" charset="0"/>
                <a:cs typeface="Arial" pitchFamily="34" charset="0"/>
              </a:rPr>
              <a:t>de Inovação Tecnológica do </a:t>
            </a:r>
          </a:p>
          <a:p>
            <a:r>
              <a:rPr lang="pt-BR" sz="3100" i="1" dirty="0">
                <a:solidFill>
                  <a:srgbClr val="0A0416"/>
                </a:solidFill>
                <a:effectLst/>
                <a:latin typeface="Arial" pitchFamily="34" charset="0"/>
                <a:cs typeface="Arial" pitchFamily="34" charset="0"/>
              </a:rPr>
              <a:t>Vale do </a:t>
            </a:r>
            <a:r>
              <a:rPr lang="pt-BR" sz="3100" i="1" dirty="0" err="1">
                <a:solidFill>
                  <a:srgbClr val="0A0416"/>
                </a:solidFill>
                <a:effectLst/>
                <a:latin typeface="Arial" pitchFamily="34" charset="0"/>
                <a:cs typeface="Arial" pitchFamily="34" charset="0"/>
              </a:rPr>
              <a:t>Paranhana</a:t>
            </a:r>
            <a:r>
              <a:rPr lang="pt-BR" sz="3100" i="1" dirty="0">
                <a:solidFill>
                  <a:srgbClr val="0A0416"/>
                </a:solidFill>
                <a:effectLst/>
                <a:latin typeface="Arial" pitchFamily="34" charset="0"/>
                <a:cs typeface="Arial" pitchFamily="34" charset="0"/>
              </a:rPr>
              <a:t> / Encosta </a:t>
            </a:r>
            <a:r>
              <a:rPr lang="pt-BR" sz="3100" i="1" dirty="0" smtClean="0">
                <a:solidFill>
                  <a:srgbClr val="0A0416"/>
                </a:solidFill>
                <a:effectLst/>
                <a:latin typeface="Arial" pitchFamily="34" charset="0"/>
                <a:cs typeface="Arial" pitchFamily="34" charset="0"/>
              </a:rPr>
              <a:t>da </a:t>
            </a:r>
            <a:r>
              <a:rPr lang="pt-BR" sz="3100" i="1" dirty="0">
                <a:solidFill>
                  <a:srgbClr val="0A0416"/>
                </a:solidFill>
                <a:effectLst/>
                <a:latin typeface="Arial" pitchFamily="34" charset="0"/>
                <a:cs typeface="Arial" pitchFamily="34" charset="0"/>
              </a:rPr>
              <a:t>Serra</a:t>
            </a:r>
          </a:p>
        </p:txBody>
      </p:sp>
    </p:spTree>
    <p:extLst>
      <p:ext uri="{BB962C8B-B14F-4D97-AF65-F5344CB8AC3E}">
        <p14:creationId xmlns:p14="http://schemas.microsoft.com/office/powerpoint/2010/main" val="167202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36401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>
                <a:solidFill>
                  <a:srgbClr val="0A0416"/>
                </a:solidFill>
              </a:rPr>
              <a:t>BOMBA DE </a:t>
            </a:r>
            <a:r>
              <a:rPr lang="pt-BR" sz="2400" b="1" u="sng" dirty="0" smtClean="0">
                <a:solidFill>
                  <a:srgbClr val="0A0416"/>
                </a:solidFill>
              </a:rPr>
              <a:t>CALOR</a:t>
            </a:r>
            <a:r>
              <a:rPr lang="pt-BR" sz="2400" b="1" i="1" u="sng" dirty="0" smtClean="0">
                <a:solidFill>
                  <a:srgbClr val="0A0416"/>
                </a:solidFill>
              </a:rPr>
              <a:t> temperatura fria</a:t>
            </a:r>
            <a:endParaRPr lang="pt-BR" sz="2400" b="1" i="1" u="sng" dirty="0">
              <a:solidFill>
                <a:srgbClr val="0A0416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236568" y="1042226"/>
            <a:ext cx="8712967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0A0416"/>
                </a:solidFill>
              </a:rPr>
              <a:t>A temperatura fria é determinada pela região de instalação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0A0416"/>
                </a:solidFill>
              </a:rPr>
              <a:t>A temperatura fria é determinada pelo meio frio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0A0416"/>
                </a:solidFill>
              </a:rPr>
              <a:t>Como o projeto tem finalidades de fácil implantação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0A0416"/>
                </a:solidFill>
              </a:rPr>
              <a:t>Como o projeto tem finalidade de baixo custo</a:t>
            </a:r>
          </a:p>
          <a:p>
            <a:pPr marL="1200150" lvl="2" indent="-285750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0A0416"/>
                </a:solidFill>
              </a:rPr>
              <a:t>Bomba de calor deve ter como meio frio o ar atmosférico</a:t>
            </a:r>
          </a:p>
          <a:p>
            <a:pPr marL="285750" lvl="0" indent="-285750">
              <a:buFont typeface="Wingdings" pitchFamily="2" charset="2"/>
              <a:buChar char="Ø"/>
            </a:pPr>
            <a:endParaRPr lang="pt-BR" sz="2200" b="1" dirty="0" smtClean="0">
              <a:solidFill>
                <a:srgbClr val="0A0416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0A0416"/>
                </a:solidFill>
              </a:rPr>
              <a:t>Duas possibilidades:</a:t>
            </a:r>
          </a:p>
          <a:p>
            <a:pPr marL="285750" lvl="0" indent="-285750">
              <a:buFont typeface="Wingdings" pitchFamily="2" charset="2"/>
              <a:buChar char="Ø"/>
            </a:pPr>
            <a:endParaRPr lang="pt-BR" sz="2200" b="1" dirty="0">
              <a:solidFill>
                <a:srgbClr val="0A0416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endParaRPr lang="pt-BR" sz="2200" b="1" dirty="0" smtClean="0">
              <a:solidFill>
                <a:srgbClr val="0A0416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endParaRPr lang="pt-BR" sz="2200" b="1" dirty="0">
              <a:solidFill>
                <a:srgbClr val="0A0416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endParaRPr lang="pt-BR" sz="2200" b="1" dirty="0" smtClean="0">
              <a:solidFill>
                <a:srgbClr val="0A0416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endParaRPr lang="pt-BR" sz="2200" b="1" dirty="0">
              <a:solidFill>
                <a:srgbClr val="0A0416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endParaRPr lang="pt-BR" sz="2200" b="1" dirty="0" smtClean="0">
              <a:solidFill>
                <a:srgbClr val="0A0416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endParaRPr lang="pt-BR" sz="2200" b="1" dirty="0" smtClean="0">
              <a:solidFill>
                <a:srgbClr val="0A0416"/>
              </a:solidFill>
            </a:endParaRPr>
          </a:p>
          <a:p>
            <a:pPr lvl="0"/>
            <a:endParaRPr lang="pt-BR" sz="2200" b="1" dirty="0">
              <a:solidFill>
                <a:srgbClr val="0A0416"/>
              </a:solidFill>
            </a:endParaRPr>
          </a:p>
          <a:p>
            <a:pPr lvl="0"/>
            <a:r>
              <a:rPr lang="pt-BR" sz="2200" b="1" dirty="0" smtClean="0">
                <a:solidFill>
                  <a:srgbClr val="0A0416"/>
                </a:solidFill>
              </a:rPr>
              <a:t>	Convecção natural		Convecção forçada</a:t>
            </a:r>
            <a:endParaRPr lang="pt-BR" sz="2200" b="1" dirty="0">
              <a:solidFill>
                <a:srgbClr val="0A0416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endParaRPr lang="pt-BR" sz="2200" b="1" dirty="0" smtClean="0">
              <a:solidFill>
                <a:srgbClr val="0A0416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658" y="3429000"/>
            <a:ext cx="1589270" cy="2594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573015"/>
            <a:ext cx="3124463" cy="243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52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364014"/>
            <a:ext cx="8532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 smtClean="0">
                <a:solidFill>
                  <a:srgbClr val="0A0416"/>
                </a:solidFill>
              </a:rPr>
              <a:t>BOMBA DE CALOR </a:t>
            </a:r>
            <a:r>
              <a:rPr lang="pt-BR" sz="2400" b="1" i="1" u="sng" dirty="0" smtClean="0">
                <a:solidFill>
                  <a:srgbClr val="0A0416"/>
                </a:solidFill>
              </a:rPr>
              <a:t>coeficiente de performance-COP experimental</a:t>
            </a:r>
            <a:endParaRPr lang="pt-BR" sz="2400" b="1" i="1" u="sng" dirty="0">
              <a:solidFill>
                <a:srgbClr val="0A0416"/>
              </a:solidFill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9" name="Gráfico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399051"/>
              </p:ext>
            </p:extLst>
          </p:nvPr>
        </p:nvGraphicFramePr>
        <p:xfrm>
          <a:off x="212483" y="980728"/>
          <a:ext cx="8597645" cy="5199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4639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36401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 smtClean="0">
                <a:solidFill>
                  <a:srgbClr val="0A0416"/>
                </a:solidFill>
              </a:rPr>
              <a:t>AR ATMOSFÉRICO COMO FONTE DE ENERGIA problemas</a:t>
            </a:r>
            <a:endParaRPr lang="pt-BR" sz="2400" b="1" i="1" u="sng" dirty="0">
              <a:solidFill>
                <a:srgbClr val="0A0416"/>
              </a:solidFill>
            </a:endParaRPr>
          </a:p>
        </p:txBody>
      </p:sp>
      <p:sp>
        <p:nvSpPr>
          <p:cNvPr id="3" name="Arco 2"/>
          <p:cNvSpPr/>
          <p:nvPr/>
        </p:nvSpPr>
        <p:spPr>
          <a:xfrm>
            <a:off x="1475656" y="5733256"/>
            <a:ext cx="914400" cy="914400"/>
          </a:xfrm>
          <a:prstGeom prst="arc">
            <a:avLst>
              <a:gd name="adj1" fmla="val 16200000"/>
              <a:gd name="adj2" fmla="val 200721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" name="Grupo 16"/>
          <p:cNvGrpSpPr/>
          <p:nvPr/>
        </p:nvGrpSpPr>
        <p:grpSpPr>
          <a:xfrm>
            <a:off x="763960" y="908720"/>
            <a:ext cx="7670292" cy="5510135"/>
            <a:chOff x="763960" y="908720"/>
            <a:chExt cx="7670292" cy="5510135"/>
          </a:xfrm>
        </p:grpSpPr>
        <p:pic>
          <p:nvPicPr>
            <p:cNvPr id="11" name="Picture 3" descr="C:\LIBRARY\Sistemas_Fluidotermicos\Carta_Psicrometrica.jp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40" t="9372" r="2403" b="3753"/>
            <a:stretch/>
          </p:blipFill>
          <p:spPr bwMode="auto">
            <a:xfrm>
              <a:off x="763960" y="908720"/>
              <a:ext cx="7670292" cy="55101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tângulo de cantos arredondados 6"/>
            <p:cNvSpPr/>
            <p:nvPr/>
          </p:nvSpPr>
          <p:spPr>
            <a:xfrm>
              <a:off x="1403648" y="5085184"/>
              <a:ext cx="1440160" cy="1105272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9" name="Conector reto 8"/>
            <p:cNvCxnSpPr/>
            <p:nvPr/>
          </p:nvCxnSpPr>
          <p:spPr>
            <a:xfrm flipV="1">
              <a:off x="1547664" y="5913276"/>
              <a:ext cx="6408712" cy="36004"/>
            </a:xfrm>
            <a:prstGeom prst="line">
              <a:avLst/>
            </a:prstGeom>
            <a:ln w="25400">
              <a:solidFill>
                <a:srgbClr val="0722E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Forma livre 13"/>
            <p:cNvSpPr/>
            <p:nvPr/>
          </p:nvSpPr>
          <p:spPr>
            <a:xfrm>
              <a:off x="1524000" y="1409700"/>
              <a:ext cx="5181600" cy="4191000"/>
            </a:xfrm>
            <a:custGeom>
              <a:avLst/>
              <a:gdLst>
                <a:gd name="connsiteX0" fmla="*/ 0 w 5181600"/>
                <a:gd name="connsiteY0" fmla="*/ 4191000 h 4191000"/>
                <a:gd name="connsiteX1" fmla="*/ 1085850 w 5181600"/>
                <a:gd name="connsiteY1" fmla="*/ 3905250 h 4191000"/>
                <a:gd name="connsiteX2" fmla="*/ 2095500 w 5181600"/>
                <a:gd name="connsiteY2" fmla="*/ 3495675 h 4191000"/>
                <a:gd name="connsiteX3" fmla="*/ 2924175 w 5181600"/>
                <a:gd name="connsiteY3" fmla="*/ 2943225 h 4191000"/>
                <a:gd name="connsiteX4" fmla="*/ 3552825 w 5181600"/>
                <a:gd name="connsiteY4" fmla="*/ 2400300 h 4191000"/>
                <a:gd name="connsiteX5" fmla="*/ 4038600 w 5181600"/>
                <a:gd name="connsiteY5" fmla="*/ 1857375 h 4191000"/>
                <a:gd name="connsiteX6" fmla="*/ 4419600 w 5181600"/>
                <a:gd name="connsiteY6" fmla="*/ 1333500 h 4191000"/>
                <a:gd name="connsiteX7" fmla="*/ 4857750 w 5181600"/>
                <a:gd name="connsiteY7" fmla="*/ 647700 h 4191000"/>
                <a:gd name="connsiteX8" fmla="*/ 5181600 w 5181600"/>
                <a:gd name="connsiteY8" fmla="*/ 0 h 4191000"/>
                <a:gd name="connsiteX9" fmla="*/ 5181600 w 5181600"/>
                <a:gd name="connsiteY9" fmla="*/ 0 h 419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181600" h="4191000">
                  <a:moveTo>
                    <a:pt x="0" y="4191000"/>
                  </a:moveTo>
                  <a:cubicBezTo>
                    <a:pt x="368300" y="4106068"/>
                    <a:pt x="736600" y="4021137"/>
                    <a:pt x="1085850" y="3905250"/>
                  </a:cubicBezTo>
                  <a:cubicBezTo>
                    <a:pt x="1435100" y="3789363"/>
                    <a:pt x="1789112" y="3656013"/>
                    <a:pt x="2095500" y="3495675"/>
                  </a:cubicBezTo>
                  <a:cubicBezTo>
                    <a:pt x="2401888" y="3335337"/>
                    <a:pt x="2681288" y="3125787"/>
                    <a:pt x="2924175" y="2943225"/>
                  </a:cubicBezTo>
                  <a:cubicBezTo>
                    <a:pt x="3167063" y="2760662"/>
                    <a:pt x="3367087" y="2581275"/>
                    <a:pt x="3552825" y="2400300"/>
                  </a:cubicBezTo>
                  <a:cubicBezTo>
                    <a:pt x="3738563" y="2219325"/>
                    <a:pt x="3894138" y="2035175"/>
                    <a:pt x="4038600" y="1857375"/>
                  </a:cubicBezTo>
                  <a:cubicBezTo>
                    <a:pt x="4183062" y="1679575"/>
                    <a:pt x="4283075" y="1535112"/>
                    <a:pt x="4419600" y="1333500"/>
                  </a:cubicBezTo>
                  <a:cubicBezTo>
                    <a:pt x="4556125" y="1131888"/>
                    <a:pt x="4730750" y="869950"/>
                    <a:pt x="4857750" y="647700"/>
                  </a:cubicBezTo>
                  <a:cubicBezTo>
                    <a:pt x="4984750" y="425450"/>
                    <a:pt x="5181600" y="0"/>
                    <a:pt x="5181600" y="0"/>
                  </a:cubicBezTo>
                  <a:lnTo>
                    <a:pt x="5181600" y="0"/>
                  </a:lnTo>
                </a:path>
              </a:pathLst>
            </a:custGeom>
            <a:noFill/>
            <a:ln w="254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6165540" y="5949280"/>
              <a:ext cx="1080120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pt-BR" b="1" dirty="0" smtClean="0">
                  <a:solidFill>
                    <a:srgbClr val="0722E7"/>
                  </a:solidFill>
                </a:rPr>
                <a:t>AR SECO</a:t>
              </a:r>
              <a:endParaRPr lang="pt-BR" b="1" dirty="0">
                <a:solidFill>
                  <a:srgbClr val="0722E7"/>
                </a:solidFill>
              </a:endParaRPr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3118880" y="3933056"/>
              <a:ext cx="1270235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pt-BR" b="1" dirty="0" smtClean="0">
                  <a:solidFill>
                    <a:srgbClr val="00B050"/>
                  </a:solidFill>
                </a:rPr>
                <a:t>AR ÚMIDO</a:t>
              </a:r>
              <a:endParaRPr lang="pt-BR" b="1" dirty="0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265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36401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 smtClean="0">
                <a:solidFill>
                  <a:srgbClr val="0A0416"/>
                </a:solidFill>
              </a:rPr>
              <a:t>AR ATMOSFÉRICO COMO FONTE DE ENERGIA problemas</a:t>
            </a:r>
            <a:endParaRPr lang="pt-BR" sz="2400" b="1" i="1" u="sng" dirty="0">
              <a:solidFill>
                <a:srgbClr val="0A0416"/>
              </a:solidFill>
            </a:endParaRPr>
          </a:p>
        </p:txBody>
      </p:sp>
      <p:sp>
        <p:nvSpPr>
          <p:cNvPr id="3" name="Arco 2"/>
          <p:cNvSpPr/>
          <p:nvPr/>
        </p:nvSpPr>
        <p:spPr>
          <a:xfrm>
            <a:off x="1475656" y="5733256"/>
            <a:ext cx="914400" cy="914400"/>
          </a:xfrm>
          <a:prstGeom prst="arc">
            <a:avLst>
              <a:gd name="adj1" fmla="val 16200000"/>
              <a:gd name="adj2" fmla="val 200721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 descr="Heavy Weather Pro WS 2800 - [New Template]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86" t="12603" r="938" b="6716"/>
          <a:stretch/>
        </p:blipFill>
        <p:spPr>
          <a:xfrm>
            <a:off x="151706" y="1044755"/>
            <a:ext cx="8878763" cy="496103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4953819" y="600579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A0416"/>
                </a:solidFill>
              </a:rPr>
              <a:t>Dados meteorológicos de Taquara</a:t>
            </a:r>
            <a:endParaRPr lang="pt-BR" dirty="0">
              <a:solidFill>
                <a:srgbClr val="0A0416"/>
              </a:solidFill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450627" y="2577108"/>
            <a:ext cx="828092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168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36401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 smtClean="0">
                <a:solidFill>
                  <a:srgbClr val="0A0416"/>
                </a:solidFill>
              </a:rPr>
              <a:t>AR ATMOSFÉRICO COMO FONTE DE ENERGIA problemas</a:t>
            </a:r>
            <a:endParaRPr lang="pt-BR" sz="2400" b="1" i="1" u="sng" dirty="0">
              <a:solidFill>
                <a:srgbClr val="0A0416"/>
              </a:solidFill>
            </a:endParaRPr>
          </a:p>
        </p:txBody>
      </p:sp>
      <p:sp>
        <p:nvSpPr>
          <p:cNvPr id="3" name="Arco 2"/>
          <p:cNvSpPr/>
          <p:nvPr/>
        </p:nvSpPr>
        <p:spPr>
          <a:xfrm>
            <a:off x="1475656" y="5733256"/>
            <a:ext cx="914400" cy="914400"/>
          </a:xfrm>
          <a:prstGeom prst="arc">
            <a:avLst>
              <a:gd name="adj1" fmla="val 16200000"/>
              <a:gd name="adj2" fmla="val 200721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4953819" y="600579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A0416"/>
                </a:solidFill>
              </a:rPr>
              <a:t>Dados meteorológicos de São Leopoldo</a:t>
            </a:r>
            <a:endParaRPr lang="pt-BR" dirty="0">
              <a:solidFill>
                <a:srgbClr val="0A0416"/>
              </a:solidFill>
            </a:endParaRPr>
          </a:p>
        </p:txBody>
      </p:sp>
      <p:pic>
        <p:nvPicPr>
          <p:cNvPr id="6" name="Imagem 5" descr="Heavy Weather Pro WS 2800 - [New Template]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96" t="12776" r="937" b="6543"/>
          <a:stretch/>
        </p:blipFill>
        <p:spPr>
          <a:xfrm>
            <a:off x="151731" y="1032829"/>
            <a:ext cx="8878763" cy="4972962"/>
          </a:xfrm>
          <a:prstGeom prst="rect">
            <a:avLst/>
          </a:prstGeom>
        </p:spPr>
      </p:pic>
      <p:cxnSp>
        <p:nvCxnSpPr>
          <p:cNvPr id="7" name="Conector reto 6"/>
          <p:cNvCxnSpPr/>
          <p:nvPr/>
        </p:nvCxnSpPr>
        <p:spPr>
          <a:xfrm>
            <a:off x="450627" y="2492896"/>
            <a:ext cx="828092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828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364014"/>
            <a:ext cx="8532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 smtClean="0">
                <a:solidFill>
                  <a:srgbClr val="0A0416"/>
                </a:solidFill>
              </a:rPr>
              <a:t>BOMBA DE CALOR </a:t>
            </a:r>
            <a:r>
              <a:rPr lang="pt-BR" sz="2400" b="1" i="1" u="sng" dirty="0" smtClean="0">
                <a:solidFill>
                  <a:srgbClr val="0A0416"/>
                </a:solidFill>
              </a:rPr>
              <a:t>coeficiente de performance-COP </a:t>
            </a:r>
            <a:r>
              <a:rPr lang="pt-BR" sz="2400" b="1" i="1" u="sng" dirty="0" smtClean="0">
                <a:solidFill>
                  <a:srgbClr val="0A0416"/>
                </a:solidFill>
              </a:rPr>
              <a:t>comercial</a:t>
            </a:r>
            <a:endParaRPr lang="pt-BR" sz="2400" b="1" i="1" u="sng" dirty="0">
              <a:solidFill>
                <a:srgbClr val="0A0416"/>
              </a:solidFill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>
              <a:solidFill>
                <a:srgbClr val="FFFFFF"/>
              </a:solidFill>
            </a:endParaRPr>
          </a:p>
        </p:txBody>
      </p:sp>
      <p:pic>
        <p:nvPicPr>
          <p:cNvPr id="3" name="Imagem 2" descr="Catalogo_HOT_55_70.pdf - Adobe Reader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37" t="25218" r="18125" b="16567"/>
          <a:stretch/>
        </p:blipFill>
        <p:spPr>
          <a:xfrm>
            <a:off x="467544" y="825678"/>
            <a:ext cx="8136904" cy="552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75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364014"/>
            <a:ext cx="8532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 smtClean="0">
                <a:solidFill>
                  <a:srgbClr val="0A0416"/>
                </a:solidFill>
              </a:rPr>
              <a:t>BOMBA DE CALOR </a:t>
            </a:r>
            <a:r>
              <a:rPr lang="pt-BR" sz="2400" b="1" i="1" u="sng" dirty="0" smtClean="0">
                <a:solidFill>
                  <a:srgbClr val="0A0416"/>
                </a:solidFill>
              </a:rPr>
              <a:t>coeficiente de performance-COP melhorias</a:t>
            </a:r>
            <a:endParaRPr lang="pt-BR" sz="2400" b="1" i="1" u="sng" dirty="0">
              <a:solidFill>
                <a:srgbClr val="0A0416"/>
              </a:solidFill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>
              <a:solidFill>
                <a:srgbClr val="FFFFFF"/>
              </a:solidFill>
            </a:endParaRPr>
          </a:p>
        </p:txBody>
      </p:sp>
      <p:graphicFrame>
        <p:nvGraphicFramePr>
          <p:cNvPr id="9" name="Gráfico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144199"/>
              </p:ext>
            </p:extLst>
          </p:nvPr>
        </p:nvGraphicFramePr>
        <p:xfrm>
          <a:off x="212483" y="980728"/>
          <a:ext cx="8597645" cy="5199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upo 2"/>
          <p:cNvGrpSpPr/>
          <p:nvPr/>
        </p:nvGrpSpPr>
        <p:grpSpPr>
          <a:xfrm>
            <a:off x="899592" y="2708920"/>
            <a:ext cx="864096" cy="2520280"/>
            <a:chOff x="899592" y="2708920"/>
            <a:chExt cx="864096" cy="2520280"/>
          </a:xfrm>
        </p:grpSpPr>
        <p:cxnSp>
          <p:nvCxnSpPr>
            <p:cNvPr id="5" name="Conector reto 4"/>
            <p:cNvCxnSpPr/>
            <p:nvPr/>
          </p:nvCxnSpPr>
          <p:spPr>
            <a:xfrm>
              <a:off x="1763688" y="2708920"/>
              <a:ext cx="0" cy="252028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de seta reta 10"/>
            <p:cNvCxnSpPr/>
            <p:nvPr/>
          </p:nvCxnSpPr>
          <p:spPr>
            <a:xfrm flipH="1">
              <a:off x="899592" y="2708920"/>
              <a:ext cx="864096" cy="0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de seta reta 12"/>
            <p:cNvCxnSpPr/>
            <p:nvPr/>
          </p:nvCxnSpPr>
          <p:spPr>
            <a:xfrm flipH="1">
              <a:off x="899592" y="4077072"/>
              <a:ext cx="864096" cy="0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de seta reta 13"/>
            <p:cNvCxnSpPr/>
            <p:nvPr/>
          </p:nvCxnSpPr>
          <p:spPr>
            <a:xfrm flipH="1">
              <a:off x="899592" y="5229200"/>
              <a:ext cx="864096" cy="0"/>
            </a:xfrm>
            <a:prstGeom prst="straightConnector1">
              <a:avLst/>
            </a:prstGeom>
            <a:ln w="25400"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2670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36401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 smtClean="0">
                <a:solidFill>
                  <a:srgbClr val="0A0416"/>
                </a:solidFill>
              </a:rPr>
              <a:t>Andamento do projeto</a:t>
            </a:r>
            <a:endParaRPr lang="pt-BR" sz="2400" b="1" i="1" u="sng" dirty="0">
              <a:solidFill>
                <a:srgbClr val="0A0416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94048" y="1412776"/>
            <a:ext cx="8489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i="1" dirty="0" smtClean="0">
                <a:solidFill>
                  <a:srgbClr val="0A0416"/>
                </a:solidFill>
              </a:rPr>
              <a:t>Dimensionamento dos dispositivos mecânicos</a:t>
            </a:r>
            <a:endParaRPr lang="pt-BR" sz="2400" i="1" dirty="0">
              <a:solidFill>
                <a:srgbClr val="0A0416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007604" y="2276872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i="1" dirty="0" smtClean="0">
                <a:solidFill>
                  <a:srgbClr val="0A0416"/>
                </a:solidFill>
              </a:rPr>
              <a:t>Elaboração de um protótipo de uma bomba de calor utilizando uma unidade evaporadora comercial</a:t>
            </a:r>
            <a:endParaRPr lang="pt-BR" sz="2400" i="1" dirty="0">
              <a:solidFill>
                <a:srgbClr val="0A0416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563888" y="4941168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u="sng" dirty="0" smtClean="0">
                <a:solidFill>
                  <a:srgbClr val="0A0416"/>
                </a:solidFill>
              </a:rPr>
              <a:t>OBRIGADO!</a:t>
            </a:r>
            <a:endParaRPr lang="pt-BR" sz="2400" b="1" i="1" u="sng" dirty="0">
              <a:solidFill>
                <a:srgbClr val="0A0416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684483" y="3429000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i="1" dirty="0" smtClean="0">
                <a:solidFill>
                  <a:srgbClr val="0A0416"/>
                </a:solidFill>
              </a:rPr>
              <a:t>Elaboração de um protótipo de um controle para gerenciamento do sistema misto</a:t>
            </a:r>
            <a:endParaRPr lang="pt-BR" sz="2400" i="1" dirty="0">
              <a:solidFill>
                <a:srgbClr val="0A041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976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28936" y="4149080"/>
            <a:ext cx="73448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i="1" dirty="0" smtClean="0">
                <a:solidFill>
                  <a:srgbClr val="0A0416"/>
                </a:solidFill>
              </a:rPr>
              <a:t>Equipe:</a:t>
            </a:r>
          </a:p>
          <a:p>
            <a:r>
              <a:rPr lang="pt-BR" b="1" i="1" dirty="0" smtClean="0">
                <a:solidFill>
                  <a:srgbClr val="0A0416"/>
                </a:solidFill>
              </a:rPr>
              <a:t>Coordenador: Frederico Sporket</a:t>
            </a:r>
          </a:p>
          <a:p>
            <a:r>
              <a:rPr lang="pt-BR" b="1" i="1" dirty="0" smtClean="0">
                <a:solidFill>
                  <a:srgbClr val="0A0416"/>
                </a:solidFill>
              </a:rPr>
              <a:t>Pesquisador: Carlos Fernando Jung</a:t>
            </a:r>
          </a:p>
          <a:p>
            <a:r>
              <a:rPr lang="pt-BR" b="1" i="1" dirty="0" smtClean="0">
                <a:solidFill>
                  <a:srgbClr val="0A0416"/>
                </a:solidFill>
              </a:rPr>
              <a:t>Empresa parceira: </a:t>
            </a:r>
            <a:r>
              <a:rPr lang="pt-BR" b="1" i="1" dirty="0" err="1" smtClean="0">
                <a:solidFill>
                  <a:srgbClr val="0A0416"/>
                </a:solidFill>
              </a:rPr>
              <a:t>Pirisa</a:t>
            </a:r>
            <a:r>
              <a:rPr lang="pt-BR" b="1" i="1" dirty="0" smtClean="0">
                <a:solidFill>
                  <a:srgbClr val="0A0416"/>
                </a:solidFill>
              </a:rPr>
              <a:t> Piretro Industrial Ltda.</a:t>
            </a:r>
          </a:p>
          <a:p>
            <a:r>
              <a:rPr lang="pt-BR" b="1" i="1" dirty="0" smtClean="0">
                <a:solidFill>
                  <a:srgbClr val="0A0416"/>
                </a:solidFill>
              </a:rPr>
              <a:t>Bolsistas: Fabiano </a:t>
            </a:r>
            <a:r>
              <a:rPr lang="pt-BR" b="1" i="1" dirty="0" err="1" smtClean="0">
                <a:solidFill>
                  <a:srgbClr val="0A0416"/>
                </a:solidFill>
              </a:rPr>
              <a:t>Fillipsen</a:t>
            </a:r>
            <a:r>
              <a:rPr lang="pt-BR" b="1" i="1" dirty="0" smtClean="0">
                <a:solidFill>
                  <a:srgbClr val="0A0416"/>
                </a:solidFill>
              </a:rPr>
              <a:t> da Rosa</a:t>
            </a:r>
          </a:p>
          <a:p>
            <a:r>
              <a:rPr lang="pt-BR" b="1" i="1" dirty="0">
                <a:solidFill>
                  <a:srgbClr val="0A0416"/>
                </a:solidFill>
              </a:rPr>
              <a:t>	</a:t>
            </a:r>
            <a:r>
              <a:rPr lang="pt-BR" b="1" i="1" dirty="0" err="1" smtClean="0">
                <a:solidFill>
                  <a:srgbClr val="0A0416"/>
                </a:solidFill>
              </a:rPr>
              <a:t>Luis</a:t>
            </a:r>
            <a:r>
              <a:rPr lang="pt-BR" b="1" i="1" dirty="0" smtClean="0">
                <a:solidFill>
                  <a:srgbClr val="0A0416"/>
                </a:solidFill>
              </a:rPr>
              <a:t> Antônio Marques</a:t>
            </a:r>
          </a:p>
          <a:p>
            <a:r>
              <a:rPr lang="pt-BR" b="1" i="1" dirty="0">
                <a:solidFill>
                  <a:srgbClr val="0A0416"/>
                </a:solidFill>
              </a:rPr>
              <a:t>	</a:t>
            </a:r>
            <a:r>
              <a:rPr lang="pt-BR" b="1" i="1" dirty="0" smtClean="0">
                <a:solidFill>
                  <a:srgbClr val="0A0416"/>
                </a:solidFill>
              </a:rPr>
              <a:t>Eduarda </a:t>
            </a:r>
            <a:r>
              <a:rPr lang="pt-BR" b="1" i="1" dirty="0" err="1" smtClean="0">
                <a:solidFill>
                  <a:srgbClr val="0A0416"/>
                </a:solidFill>
              </a:rPr>
              <a:t>Schein</a:t>
            </a:r>
            <a:endParaRPr lang="pt-BR" b="1" i="1" dirty="0">
              <a:solidFill>
                <a:srgbClr val="0A0416"/>
              </a:solidFill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395536" y="836712"/>
            <a:ext cx="8369578" cy="288032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pt-BR" sz="2800" u="sng" dirty="0" smtClean="0">
                <a:solidFill>
                  <a:srgbClr val="0A0416"/>
                </a:solidFill>
                <a:effectLst/>
              </a:rPr>
              <a:t>PROJETO </a:t>
            </a:r>
            <a:r>
              <a:rPr lang="pt-BR" sz="2800" u="sng" dirty="0">
                <a:solidFill>
                  <a:srgbClr val="0A0416"/>
                </a:solidFill>
                <a:effectLst/>
              </a:rPr>
              <a:t>DE PESQUISA</a:t>
            </a:r>
            <a:r>
              <a:rPr lang="pt-BR" sz="2800" u="sng" dirty="0" smtClean="0">
                <a:solidFill>
                  <a:srgbClr val="0A0416"/>
                </a:solidFill>
                <a:effectLst/>
              </a:rPr>
              <a:t>:</a:t>
            </a:r>
            <a:br>
              <a:rPr lang="pt-BR" sz="2800" u="sng" dirty="0" smtClean="0">
                <a:solidFill>
                  <a:srgbClr val="0A0416"/>
                </a:solidFill>
                <a:effectLst/>
              </a:rPr>
            </a:br>
            <a:r>
              <a:rPr lang="pt-BR" sz="2800" dirty="0">
                <a:solidFill>
                  <a:srgbClr val="0A0416"/>
                </a:solidFill>
                <a:effectLst/>
              </a:rPr>
              <a:t/>
            </a:r>
            <a:br>
              <a:rPr lang="pt-BR" sz="2800" dirty="0">
                <a:solidFill>
                  <a:srgbClr val="0A0416"/>
                </a:solidFill>
                <a:effectLst/>
              </a:rPr>
            </a:br>
            <a:r>
              <a:rPr lang="pt-BR" sz="2800" dirty="0">
                <a:solidFill>
                  <a:srgbClr val="0A0416"/>
                </a:solidFill>
                <a:effectLst/>
              </a:rPr>
              <a:t>Sistema Otimizado para Aquecimento de Água em </a:t>
            </a:r>
            <a:r>
              <a:rPr lang="pt-BR" sz="2800" dirty="0" smtClean="0">
                <a:solidFill>
                  <a:srgbClr val="0A0416"/>
                </a:solidFill>
                <a:effectLst/>
              </a:rPr>
              <a:t>Prédios e </a:t>
            </a:r>
            <a:r>
              <a:rPr lang="pt-BR" sz="2800" dirty="0" err="1" smtClean="0">
                <a:solidFill>
                  <a:srgbClr val="0A0416"/>
                </a:solidFill>
                <a:effectLst/>
              </a:rPr>
              <a:t>Residênciais</a:t>
            </a:r>
            <a:r>
              <a:rPr lang="pt-BR" sz="2800" dirty="0" smtClean="0">
                <a:solidFill>
                  <a:srgbClr val="0A0416"/>
                </a:solidFill>
                <a:effectLst/>
              </a:rPr>
              <a:t> </a:t>
            </a:r>
            <a:r>
              <a:rPr lang="pt-BR" sz="2800" dirty="0">
                <a:solidFill>
                  <a:srgbClr val="0A0416"/>
                </a:solidFill>
                <a:effectLst/>
              </a:rPr>
              <a:t>Aplicado a Redução do Consumo de Energia Elétrica e Melhoria da Sustentabilidade do Vale do </a:t>
            </a:r>
            <a:r>
              <a:rPr lang="pt-BR" sz="2800" dirty="0" err="1" smtClean="0">
                <a:solidFill>
                  <a:srgbClr val="0A0416"/>
                </a:solidFill>
                <a:effectLst/>
              </a:rPr>
              <a:t>Paranhana</a:t>
            </a:r>
            <a:r>
              <a:rPr lang="pt-BR" sz="2800" dirty="0" smtClean="0">
                <a:solidFill>
                  <a:srgbClr val="0A0416"/>
                </a:solidFill>
                <a:effectLst/>
              </a:rPr>
              <a:t>/Encosta </a:t>
            </a:r>
            <a:r>
              <a:rPr lang="pt-BR" sz="2800" dirty="0">
                <a:solidFill>
                  <a:srgbClr val="0A0416"/>
                </a:solidFill>
                <a:effectLst/>
              </a:rPr>
              <a:t>da </a:t>
            </a:r>
            <a:r>
              <a:rPr lang="pt-BR" sz="2800" dirty="0" smtClean="0">
                <a:solidFill>
                  <a:srgbClr val="0A0416"/>
                </a:solidFill>
                <a:effectLst/>
              </a:rPr>
              <a:t>Serra</a:t>
            </a:r>
            <a:endParaRPr lang="pt-BR" sz="2000" dirty="0">
              <a:solidFill>
                <a:srgbClr val="0A041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76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5536" y="1772816"/>
            <a:ext cx="8369578" cy="2304256"/>
          </a:xfrm>
        </p:spPr>
        <p:txBody>
          <a:bodyPr anchor="t">
            <a:normAutofit/>
          </a:bodyPr>
          <a:lstStyle/>
          <a:p>
            <a:pPr algn="ctr"/>
            <a:r>
              <a:rPr lang="pt-BR" sz="2800" b="1" dirty="0" smtClean="0">
                <a:solidFill>
                  <a:srgbClr val="0A0416"/>
                </a:solidFill>
              </a:rPr>
              <a:t/>
            </a:r>
            <a:br>
              <a:rPr lang="pt-BR" sz="2800" b="1" dirty="0" smtClean="0">
                <a:solidFill>
                  <a:srgbClr val="0A0416"/>
                </a:solidFill>
              </a:rPr>
            </a:br>
            <a:r>
              <a:rPr lang="pt-BR" sz="3600" b="1" dirty="0" smtClean="0">
                <a:solidFill>
                  <a:srgbClr val="0A0416"/>
                </a:solidFill>
              </a:rPr>
              <a:t>Qualidade </a:t>
            </a:r>
            <a:r>
              <a:rPr lang="pt-BR" sz="3600" b="1" dirty="0">
                <a:solidFill>
                  <a:srgbClr val="0A0416"/>
                </a:solidFill>
              </a:rPr>
              <a:t>Aplicada a Sistemas de Aquecimento – Bombas de Calor</a:t>
            </a:r>
            <a:endParaRPr lang="pt-BR" sz="3600" b="1" dirty="0">
              <a:solidFill>
                <a:srgbClr val="0A041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53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56718" y="260648"/>
            <a:ext cx="8712967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200" b="1" u="sng" dirty="0" smtClean="0">
                <a:solidFill>
                  <a:srgbClr val="0A0416"/>
                </a:solidFill>
              </a:rPr>
              <a:t>Vantagens do sistema proposto:</a:t>
            </a:r>
          </a:p>
          <a:p>
            <a:pPr lvl="0"/>
            <a:endParaRPr lang="pt-BR" sz="2200" b="1" u="sng" dirty="0" smtClean="0">
              <a:solidFill>
                <a:srgbClr val="0A0416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0A0416"/>
                </a:solidFill>
              </a:rPr>
              <a:t>Redução do consumo de energia elétrica no aquecimento de água residencial e predial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0A0416"/>
                </a:solidFill>
              </a:rPr>
              <a:t>Redução do pico de consumo de energia através de termo acumulação de água quente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0A0416"/>
                </a:solidFill>
              </a:rPr>
              <a:t>Disponibilidade de água quente mesmo sem energia elétrica</a:t>
            </a:r>
          </a:p>
          <a:p>
            <a:pPr marL="285750" lvl="0" indent="-285750">
              <a:buFont typeface="Wingdings" pitchFamily="2" charset="2"/>
              <a:buChar char="Ø"/>
            </a:pPr>
            <a:endParaRPr lang="pt-BR" sz="2200" b="1" dirty="0">
              <a:solidFill>
                <a:srgbClr val="0A0416"/>
              </a:solidFill>
            </a:endParaRPr>
          </a:p>
          <a:p>
            <a:pPr lvl="0"/>
            <a:r>
              <a:rPr lang="pt-BR" sz="2200" b="1" u="sng" dirty="0">
                <a:solidFill>
                  <a:srgbClr val="0A0416"/>
                </a:solidFill>
              </a:rPr>
              <a:t>Desvantagens do sistema proposto</a:t>
            </a:r>
            <a:r>
              <a:rPr lang="pt-BR" sz="2200" b="1" u="sng" dirty="0" smtClean="0">
                <a:solidFill>
                  <a:srgbClr val="0A0416"/>
                </a:solidFill>
              </a:rPr>
              <a:t>:</a:t>
            </a:r>
          </a:p>
          <a:p>
            <a:pPr marL="285750" lvl="0" indent="-285750">
              <a:buFont typeface="Wingdings" pitchFamily="2" charset="2"/>
              <a:buChar char="Ø"/>
            </a:pPr>
            <a:endParaRPr lang="pt-BR" sz="2200" b="1" u="sng" dirty="0" smtClean="0">
              <a:solidFill>
                <a:srgbClr val="0A0416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0A0416"/>
                </a:solidFill>
              </a:rPr>
              <a:t>Custo </a:t>
            </a:r>
            <a:r>
              <a:rPr lang="pt-BR" sz="2200" b="1" dirty="0">
                <a:solidFill>
                  <a:srgbClr val="0A0416"/>
                </a:solidFill>
              </a:rPr>
              <a:t>de</a:t>
            </a:r>
            <a:r>
              <a:rPr lang="pt-BR" sz="2200" b="1" dirty="0" smtClean="0">
                <a:solidFill>
                  <a:srgbClr val="0A0416"/>
                </a:solidFill>
              </a:rPr>
              <a:t> implantação elevado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0A0416"/>
                </a:solidFill>
              </a:rPr>
              <a:t>Temperatura do reservatório de água quente limitada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0A0416"/>
                </a:solidFill>
              </a:rPr>
              <a:t>Maior tempo para aquecimento da água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0A0416"/>
                </a:solidFill>
              </a:rPr>
              <a:t>Opera com menor performance em baixas temperaturas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0A0416"/>
                </a:solidFill>
              </a:rPr>
              <a:t>Não opera com temperaturas muito baixas associadas a umidade relativa elevada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pt-BR" sz="2200" b="1" dirty="0" smtClean="0">
                <a:solidFill>
                  <a:srgbClr val="0A0416"/>
                </a:solidFill>
              </a:rPr>
              <a:t>Exige sistema de controle mais elaborado</a:t>
            </a:r>
          </a:p>
        </p:txBody>
      </p:sp>
    </p:spTree>
    <p:extLst>
      <p:ext uri="{BB962C8B-B14F-4D97-AF65-F5344CB8AC3E}">
        <p14:creationId xmlns:p14="http://schemas.microsoft.com/office/powerpoint/2010/main" val="1730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36401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 smtClean="0">
                <a:solidFill>
                  <a:srgbClr val="0A0416"/>
                </a:solidFill>
              </a:rPr>
              <a:t>BOMBA DE CALOR</a:t>
            </a:r>
            <a:endParaRPr lang="pt-BR" sz="2400" b="1" i="1" u="sng" dirty="0">
              <a:solidFill>
                <a:srgbClr val="0A0416"/>
              </a:solidFill>
            </a:endParaRPr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2080974"/>
            <a:ext cx="1966270" cy="4176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5" name="Picture 11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34" r="22752"/>
          <a:stretch/>
        </p:blipFill>
        <p:spPr bwMode="auto">
          <a:xfrm>
            <a:off x="2699792" y="1323409"/>
            <a:ext cx="1738245" cy="4176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1" y="3573016"/>
            <a:ext cx="2321274" cy="3266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480" y="476672"/>
            <a:ext cx="2988332" cy="2934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771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36401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 smtClean="0">
                <a:solidFill>
                  <a:srgbClr val="0A0416"/>
                </a:solidFill>
              </a:rPr>
              <a:t>BOMBA DE CALOR </a:t>
            </a:r>
            <a:r>
              <a:rPr lang="pt-BR" sz="2400" b="1" i="1" u="sng" dirty="0" smtClean="0">
                <a:solidFill>
                  <a:srgbClr val="0A0416"/>
                </a:solidFill>
              </a:rPr>
              <a:t>princípio de funcionamento</a:t>
            </a:r>
            <a:endParaRPr lang="pt-BR" sz="2400" b="1" u="sng" dirty="0">
              <a:solidFill>
                <a:srgbClr val="0A0416"/>
              </a:solidFill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1638502" y="1745118"/>
            <a:ext cx="6621915" cy="3996444"/>
            <a:chOff x="2115054" y="1772816"/>
            <a:chExt cx="6621915" cy="3996444"/>
          </a:xfrm>
        </p:grpSpPr>
        <p:sp>
          <p:nvSpPr>
            <p:cNvPr id="8" name="Elipse 7"/>
            <p:cNvSpPr/>
            <p:nvPr/>
          </p:nvSpPr>
          <p:spPr>
            <a:xfrm>
              <a:off x="4062091" y="3104214"/>
              <a:ext cx="2952328" cy="129614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600" dirty="0" smtClean="0">
                  <a:solidFill>
                    <a:srgbClr val="FFFFFF"/>
                  </a:solidFill>
                </a:rPr>
                <a:t>BOMBA DE CALOR</a:t>
              </a:r>
            </a:p>
            <a:p>
              <a:pPr algn="ctr"/>
              <a:r>
                <a:rPr lang="pt-BR" sz="1600" dirty="0" smtClean="0">
                  <a:solidFill>
                    <a:srgbClr val="FFFFFF"/>
                  </a:solidFill>
                </a:rPr>
                <a:t>(ciclo termodinâmico)</a:t>
              </a:r>
              <a:endParaRPr lang="pt-BR" sz="1600" dirty="0">
                <a:solidFill>
                  <a:srgbClr val="FFFFFF"/>
                </a:solidFill>
              </a:endParaRPr>
            </a:p>
          </p:txBody>
        </p:sp>
        <p:sp>
          <p:nvSpPr>
            <p:cNvPr id="9" name="Retângulo de cantos arredondados 8"/>
            <p:cNvSpPr/>
            <p:nvPr/>
          </p:nvSpPr>
          <p:spPr>
            <a:xfrm>
              <a:off x="2115054" y="1772816"/>
              <a:ext cx="3666764" cy="720080"/>
            </a:xfrm>
            <a:prstGeom prst="roundRect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rgbClr val="FFFFFF"/>
                  </a:solidFill>
                </a:rPr>
                <a:t>MEIO QUENTE</a:t>
              </a:r>
            </a:p>
          </p:txBody>
        </p:sp>
        <p:sp>
          <p:nvSpPr>
            <p:cNvPr id="14" name="Retângulo de cantos arredondados 13"/>
            <p:cNvSpPr/>
            <p:nvPr/>
          </p:nvSpPr>
          <p:spPr>
            <a:xfrm>
              <a:off x="2228709" y="5049180"/>
              <a:ext cx="3666765" cy="720080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B0F0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rgbClr val="FFFFFF"/>
                  </a:solidFill>
                </a:rPr>
                <a:t>MEIO FRIO</a:t>
              </a:r>
            </a:p>
          </p:txBody>
        </p:sp>
        <p:sp>
          <p:nvSpPr>
            <p:cNvPr id="16" name="Seta para baixo 15"/>
            <p:cNvSpPr/>
            <p:nvPr/>
          </p:nvSpPr>
          <p:spPr>
            <a:xfrm rot="10800000">
              <a:off x="4984341" y="2276872"/>
              <a:ext cx="470873" cy="1080120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FFFFFF"/>
                </a:solidFill>
              </a:endParaRPr>
            </a:p>
          </p:txBody>
        </p:sp>
        <p:sp>
          <p:nvSpPr>
            <p:cNvPr id="17" name="Seta para baixo 16"/>
            <p:cNvSpPr/>
            <p:nvPr/>
          </p:nvSpPr>
          <p:spPr>
            <a:xfrm rot="10800000">
              <a:off x="4984340" y="4124415"/>
              <a:ext cx="470873" cy="1109577"/>
            </a:xfrm>
            <a:prstGeom prst="downArrow">
              <a:avLst/>
            </a:prstGeom>
            <a:solidFill>
              <a:srgbClr val="0070C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FFFFFF"/>
                </a:solidFill>
              </a:endParaRPr>
            </a:p>
          </p:txBody>
        </p:sp>
        <p:sp>
          <p:nvSpPr>
            <p:cNvPr id="15" name="Seta para baixo 14"/>
            <p:cNvSpPr/>
            <p:nvPr/>
          </p:nvSpPr>
          <p:spPr>
            <a:xfrm>
              <a:off x="2619110" y="2276872"/>
              <a:ext cx="576064" cy="3096344"/>
            </a:xfrm>
            <a:prstGeom prst="downArrow">
              <a:avLst/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dirty="0" smtClean="0">
                  <a:solidFill>
                    <a:srgbClr val="FFFFFF"/>
                  </a:solidFill>
                </a:rPr>
                <a:t>SENTIDO NATURAL</a:t>
              </a:r>
              <a:endParaRPr lang="pt-BR" sz="1200" dirty="0">
                <a:solidFill>
                  <a:srgbClr val="FFFFFF"/>
                </a:solidFill>
              </a:endParaRPr>
            </a:p>
          </p:txBody>
        </p:sp>
        <p:sp>
          <p:nvSpPr>
            <p:cNvPr id="19" name="Seta para a esquerda 18"/>
            <p:cNvSpPr/>
            <p:nvPr/>
          </p:nvSpPr>
          <p:spPr>
            <a:xfrm>
              <a:off x="6795574" y="3212976"/>
              <a:ext cx="1941395" cy="911439"/>
            </a:xfrm>
            <a:prstGeom prst="leftArrow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t-BR" sz="1600" dirty="0" smtClean="0">
                  <a:solidFill>
                    <a:srgbClr val="3F3F3F"/>
                  </a:solidFill>
                </a:rPr>
                <a:t>TRABALHO ELÉTRICO</a:t>
              </a:r>
              <a:endParaRPr lang="pt-BR" sz="1600" dirty="0">
                <a:solidFill>
                  <a:srgbClr val="3F3F3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0530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36401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>
                <a:solidFill>
                  <a:srgbClr val="0A0416"/>
                </a:solidFill>
              </a:rPr>
              <a:t>BOMBA DE CALOR </a:t>
            </a:r>
            <a:r>
              <a:rPr lang="pt-BR" sz="2400" b="1" i="1" u="sng" dirty="0" smtClean="0">
                <a:solidFill>
                  <a:srgbClr val="0A0416"/>
                </a:solidFill>
              </a:rPr>
              <a:t>ciclo termodinâmico</a:t>
            </a:r>
            <a:endParaRPr lang="pt-BR" sz="2400" b="1" u="sng" dirty="0">
              <a:solidFill>
                <a:srgbClr val="0A0416"/>
              </a:solidFill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107504" y="747245"/>
            <a:ext cx="9046301" cy="6044065"/>
            <a:chOff x="107504" y="747245"/>
            <a:chExt cx="9046301" cy="6044065"/>
          </a:xfrm>
        </p:grpSpPr>
        <p:pic>
          <p:nvPicPr>
            <p:cNvPr id="18" name="Picture 8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00" t="14335" r="4387" b="14066"/>
            <a:stretch/>
          </p:blipFill>
          <p:spPr bwMode="auto">
            <a:xfrm>
              <a:off x="1963390" y="2512987"/>
              <a:ext cx="5273173" cy="3724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CaixaDeTexto 7"/>
            <p:cNvSpPr txBox="1"/>
            <p:nvPr/>
          </p:nvSpPr>
          <p:spPr>
            <a:xfrm>
              <a:off x="107504" y="4941168"/>
              <a:ext cx="145796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>
                  <a:solidFill>
                    <a:srgbClr val="0A0416"/>
                  </a:solidFill>
                </a:rPr>
                <a:t>Evaporador (</a:t>
              </a:r>
              <a:r>
                <a:rPr lang="pt-BR" b="1" dirty="0" smtClean="0">
                  <a:solidFill>
                    <a:srgbClr val="0A0416"/>
                  </a:solidFill>
                </a:rPr>
                <a:t>água, ar ou solar)</a:t>
              </a:r>
              <a:endParaRPr lang="pt-BR" b="1" dirty="0">
                <a:solidFill>
                  <a:srgbClr val="0A0416"/>
                </a:solidFill>
              </a:endParaRPr>
            </a:p>
          </p:txBody>
        </p:sp>
        <p:cxnSp>
          <p:nvCxnSpPr>
            <p:cNvPr id="6" name="Conector de seta reta 5"/>
            <p:cNvCxnSpPr/>
            <p:nvPr/>
          </p:nvCxnSpPr>
          <p:spPr>
            <a:xfrm flipH="1">
              <a:off x="6497602" y="3441194"/>
              <a:ext cx="1142475" cy="277224"/>
            </a:xfrm>
            <a:prstGeom prst="straightConnector1">
              <a:avLst/>
            </a:prstGeom>
            <a:ln w="254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de seta reta 8"/>
            <p:cNvCxnSpPr/>
            <p:nvPr/>
          </p:nvCxnSpPr>
          <p:spPr>
            <a:xfrm flipV="1">
              <a:off x="1403648" y="4673917"/>
              <a:ext cx="1337334" cy="616715"/>
            </a:xfrm>
            <a:prstGeom prst="straightConnector1">
              <a:avLst/>
            </a:prstGeom>
            <a:ln w="254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de seta reta 11"/>
            <p:cNvCxnSpPr/>
            <p:nvPr/>
          </p:nvCxnSpPr>
          <p:spPr>
            <a:xfrm flipV="1">
              <a:off x="3995937" y="5445224"/>
              <a:ext cx="552146" cy="976754"/>
            </a:xfrm>
            <a:prstGeom prst="straightConnector1">
              <a:avLst/>
            </a:prstGeom>
            <a:ln w="254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de seta reta 13"/>
            <p:cNvCxnSpPr>
              <a:stCxn id="17" idx="2"/>
            </p:cNvCxnSpPr>
            <p:nvPr/>
          </p:nvCxnSpPr>
          <p:spPr>
            <a:xfrm flipH="1">
              <a:off x="4548083" y="2347596"/>
              <a:ext cx="12248" cy="645763"/>
            </a:xfrm>
            <a:prstGeom prst="straightConnector1">
              <a:avLst/>
            </a:prstGeom>
            <a:ln w="254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CaixaDeTexto 14"/>
            <p:cNvSpPr txBox="1"/>
            <p:nvPr/>
          </p:nvSpPr>
          <p:spPr>
            <a:xfrm>
              <a:off x="7569630" y="2722398"/>
              <a:ext cx="15841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 smtClean="0">
                  <a:solidFill>
                    <a:srgbClr val="0A0416"/>
                  </a:solidFill>
                </a:rPr>
                <a:t>Condensador (água ou ar)</a:t>
              </a:r>
              <a:endParaRPr lang="pt-BR" b="1" dirty="0">
                <a:solidFill>
                  <a:srgbClr val="0A0416"/>
                </a:solidFill>
              </a:endParaRPr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3199561" y="6421978"/>
              <a:ext cx="11916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b="1" dirty="0" smtClean="0">
                  <a:solidFill>
                    <a:srgbClr val="0A0416"/>
                  </a:solidFill>
                </a:rPr>
                <a:t>Expansão</a:t>
              </a:r>
              <a:endParaRPr lang="pt-BR" b="1" dirty="0">
                <a:solidFill>
                  <a:srgbClr val="0A0416"/>
                </a:solidFill>
              </a:endParaRPr>
            </a:p>
          </p:txBody>
        </p:sp>
        <p:sp>
          <p:nvSpPr>
            <p:cNvPr id="17" name="CaixaDeTexto 16"/>
            <p:cNvSpPr txBox="1"/>
            <p:nvPr/>
          </p:nvSpPr>
          <p:spPr>
            <a:xfrm>
              <a:off x="3815254" y="1978264"/>
              <a:ext cx="14901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b="1" dirty="0" smtClean="0">
                  <a:solidFill>
                    <a:srgbClr val="0A0416"/>
                  </a:solidFill>
                </a:rPr>
                <a:t>Compressor</a:t>
              </a:r>
              <a:endParaRPr lang="pt-BR" b="1" dirty="0">
                <a:solidFill>
                  <a:srgbClr val="0A0416"/>
                </a:solidFill>
              </a:endParaRPr>
            </a:p>
          </p:txBody>
        </p:sp>
        <p:sp>
          <p:nvSpPr>
            <p:cNvPr id="24" name="Seta em curva para baixo 23"/>
            <p:cNvSpPr/>
            <p:nvPr/>
          </p:nvSpPr>
          <p:spPr>
            <a:xfrm>
              <a:off x="2845088" y="1124744"/>
              <a:ext cx="3509778" cy="1487052"/>
            </a:xfrm>
            <a:prstGeom prst="curvedDownArrow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rgbClr val="0A0416"/>
                </a:solidFill>
              </a:endParaRPr>
            </a:p>
          </p:txBody>
        </p:sp>
        <p:sp>
          <p:nvSpPr>
            <p:cNvPr id="28" name="CaixaDeTexto 27"/>
            <p:cNvSpPr txBox="1"/>
            <p:nvPr/>
          </p:nvSpPr>
          <p:spPr>
            <a:xfrm>
              <a:off x="5193365" y="747245"/>
              <a:ext cx="39604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u="sng" spc="50" dirty="0" smtClean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rgbClr val="0A0416"/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BOMBEAMENTO DE CALOR</a:t>
              </a:r>
              <a:endParaRPr lang="pt-BR" sz="2400" b="1" u="sng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0A0416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endParaRPr>
            </a:p>
          </p:txBody>
        </p:sp>
        <p:sp>
          <p:nvSpPr>
            <p:cNvPr id="29" name="CaixaDeTexto 28"/>
            <p:cNvSpPr txBox="1"/>
            <p:nvPr/>
          </p:nvSpPr>
          <p:spPr>
            <a:xfrm>
              <a:off x="6753819" y="4673917"/>
              <a:ext cx="23762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r>
                <a:rPr lang="pt-BR" sz="2400" b="1" u="sng" spc="50" dirty="0" smtClean="0">
                  <a:ln w="11430">
                    <a:solidFill>
                      <a:schemeClr val="tx1"/>
                    </a:solidFill>
                  </a:ln>
                  <a:solidFill>
                    <a:srgbClr val="0A0416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MEIO QUENTE</a:t>
              </a:r>
              <a:endParaRPr lang="pt-BR" sz="2400" b="1" u="sng" spc="50" dirty="0">
                <a:ln w="11430">
                  <a:solidFill>
                    <a:schemeClr val="tx1"/>
                  </a:solidFill>
                </a:ln>
                <a:solidFill>
                  <a:srgbClr val="0A041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sp>
          <p:nvSpPr>
            <p:cNvPr id="30" name="CaixaDeTexto 29"/>
            <p:cNvSpPr txBox="1"/>
            <p:nvPr/>
          </p:nvSpPr>
          <p:spPr>
            <a:xfrm>
              <a:off x="916483" y="3441194"/>
              <a:ext cx="17305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u="sng" dirty="0" smtClean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rgbClr val="0A0416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MEIO FRIO</a:t>
              </a:r>
              <a:endParaRPr lang="pt-BR" sz="2400" b="1" u="sng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A041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3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36401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>
                <a:solidFill>
                  <a:srgbClr val="0A0416"/>
                </a:solidFill>
              </a:rPr>
              <a:t>BOMBA DE CALOR </a:t>
            </a:r>
            <a:r>
              <a:rPr lang="pt-BR" sz="2400" b="1" i="1" u="sng" dirty="0">
                <a:solidFill>
                  <a:srgbClr val="0A0416"/>
                </a:solidFill>
              </a:rPr>
              <a:t>coeficiente de performance-COP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0" y="1745118"/>
            <a:ext cx="9072093" cy="4863263"/>
            <a:chOff x="0" y="1745118"/>
            <a:chExt cx="9072093" cy="4863263"/>
          </a:xfrm>
        </p:grpSpPr>
        <p:grpSp>
          <p:nvGrpSpPr>
            <p:cNvPr id="20" name="Grupo 19"/>
            <p:cNvGrpSpPr/>
            <p:nvPr/>
          </p:nvGrpSpPr>
          <p:grpSpPr>
            <a:xfrm>
              <a:off x="2453407" y="1745118"/>
              <a:ext cx="6408713" cy="3996444"/>
              <a:chOff x="2115054" y="1772816"/>
              <a:chExt cx="6408713" cy="3996444"/>
            </a:xfrm>
          </p:grpSpPr>
          <p:sp>
            <p:nvSpPr>
              <p:cNvPr id="8" name="Elipse 7"/>
              <p:cNvSpPr/>
              <p:nvPr/>
            </p:nvSpPr>
            <p:spPr>
              <a:xfrm>
                <a:off x="4062091" y="3104214"/>
                <a:ext cx="2952328" cy="129614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1600" dirty="0" smtClean="0">
                    <a:solidFill>
                      <a:srgbClr val="0A0416"/>
                    </a:solidFill>
                  </a:rPr>
                  <a:t>BOMBA DE CALOR</a:t>
                </a:r>
              </a:p>
              <a:p>
                <a:pPr algn="ctr"/>
                <a:r>
                  <a:rPr lang="pt-BR" sz="1600" dirty="0" smtClean="0">
                    <a:solidFill>
                      <a:srgbClr val="0A0416"/>
                    </a:solidFill>
                  </a:rPr>
                  <a:t>(ciclo termodinâmico)</a:t>
                </a:r>
                <a:endParaRPr lang="pt-BR" sz="1600" dirty="0">
                  <a:solidFill>
                    <a:srgbClr val="0A0416"/>
                  </a:solidFill>
                </a:endParaRPr>
              </a:p>
            </p:txBody>
          </p:sp>
          <p:sp>
            <p:nvSpPr>
              <p:cNvPr id="9" name="Retângulo de cantos arredondados 8"/>
              <p:cNvSpPr/>
              <p:nvPr/>
            </p:nvSpPr>
            <p:spPr>
              <a:xfrm>
                <a:off x="2115054" y="1772816"/>
                <a:ext cx="3666764" cy="720080"/>
              </a:xfrm>
              <a:prstGeom prst="roundRect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dirty="0" smtClean="0">
                    <a:solidFill>
                      <a:srgbClr val="0A0416"/>
                    </a:solidFill>
                  </a:rPr>
                  <a:t>MEIO QUENTE</a:t>
                </a:r>
              </a:p>
            </p:txBody>
          </p:sp>
          <p:sp>
            <p:nvSpPr>
              <p:cNvPr id="14" name="Retângulo de cantos arredondados 13"/>
              <p:cNvSpPr/>
              <p:nvPr/>
            </p:nvSpPr>
            <p:spPr>
              <a:xfrm>
                <a:off x="2228709" y="5049180"/>
                <a:ext cx="3666765" cy="720080"/>
              </a:xfrm>
              <a:prstGeom prst="roundRect">
                <a:avLst/>
              </a:prstGeom>
              <a:solidFill>
                <a:srgbClr val="0070C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dirty="0" smtClean="0">
                    <a:solidFill>
                      <a:srgbClr val="0A0416"/>
                    </a:solidFill>
                  </a:rPr>
                  <a:t>MEIO FRIO</a:t>
                </a:r>
              </a:p>
            </p:txBody>
          </p:sp>
          <p:sp>
            <p:nvSpPr>
              <p:cNvPr id="16" name="Seta para baixo 15"/>
              <p:cNvSpPr/>
              <p:nvPr/>
            </p:nvSpPr>
            <p:spPr>
              <a:xfrm rot="10800000">
                <a:off x="4984339" y="2276872"/>
                <a:ext cx="797477" cy="1080120"/>
              </a:xfrm>
              <a:prstGeom prst="downArrow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pt-BR" dirty="0" err="1" smtClean="0">
                    <a:solidFill>
                      <a:srgbClr val="0A0416"/>
                    </a:solidFill>
                  </a:rPr>
                  <a:t>Q</a:t>
                </a:r>
                <a:r>
                  <a:rPr lang="pt-BR" baseline="-25000" dirty="0" err="1" smtClean="0">
                    <a:solidFill>
                      <a:srgbClr val="0A0416"/>
                    </a:solidFill>
                  </a:rPr>
                  <a:t>s</a:t>
                </a:r>
                <a:endParaRPr lang="pt-BR" dirty="0">
                  <a:solidFill>
                    <a:srgbClr val="0A0416"/>
                  </a:solidFill>
                </a:endParaRPr>
              </a:p>
            </p:txBody>
          </p:sp>
          <p:sp>
            <p:nvSpPr>
              <p:cNvPr id="17" name="Seta para baixo 16"/>
              <p:cNvSpPr/>
              <p:nvPr/>
            </p:nvSpPr>
            <p:spPr>
              <a:xfrm rot="10800000">
                <a:off x="4984339" y="4124414"/>
                <a:ext cx="797478" cy="1109577"/>
              </a:xfrm>
              <a:prstGeom prst="downArrow">
                <a:avLst/>
              </a:prstGeom>
              <a:solidFill>
                <a:srgbClr val="0070C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pt-BR" dirty="0" err="1" smtClean="0">
                    <a:solidFill>
                      <a:srgbClr val="0A0416"/>
                    </a:solidFill>
                  </a:rPr>
                  <a:t>Q</a:t>
                </a:r>
                <a:r>
                  <a:rPr lang="pt-BR" baseline="-25000" dirty="0" err="1" smtClean="0">
                    <a:solidFill>
                      <a:srgbClr val="0A0416"/>
                    </a:solidFill>
                  </a:rPr>
                  <a:t>e</a:t>
                </a:r>
                <a:endParaRPr lang="pt-BR" dirty="0">
                  <a:solidFill>
                    <a:srgbClr val="0A0416"/>
                  </a:solidFill>
                </a:endParaRPr>
              </a:p>
            </p:txBody>
          </p:sp>
          <p:sp>
            <p:nvSpPr>
              <p:cNvPr id="19" name="Seta para a esquerda 18"/>
              <p:cNvSpPr/>
              <p:nvPr/>
            </p:nvSpPr>
            <p:spPr>
              <a:xfrm>
                <a:off x="6795575" y="3212976"/>
                <a:ext cx="1728192" cy="999083"/>
              </a:xfrm>
              <a:prstGeom prst="leftArrow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pt-BR" sz="1600" dirty="0" smtClean="0">
                    <a:solidFill>
                      <a:srgbClr val="0A0416"/>
                    </a:solidFill>
                  </a:rPr>
                  <a:t>TRABALHO ELÉTRICO - </a:t>
                </a:r>
                <a:r>
                  <a:rPr lang="pt-BR" sz="1600" dirty="0" err="1" smtClean="0">
                    <a:solidFill>
                      <a:srgbClr val="0A0416"/>
                    </a:solidFill>
                  </a:rPr>
                  <a:t>W</a:t>
                </a:r>
                <a:r>
                  <a:rPr lang="pt-BR" sz="1600" baseline="-25000" dirty="0" err="1" smtClean="0">
                    <a:solidFill>
                      <a:srgbClr val="0A0416"/>
                    </a:solidFill>
                  </a:rPr>
                  <a:t>e</a:t>
                </a:r>
                <a:endParaRPr lang="pt-BR" sz="1600" dirty="0">
                  <a:solidFill>
                    <a:srgbClr val="0A0416"/>
                  </a:solidFill>
                </a:endParaRPr>
              </a:p>
            </p:txBody>
          </p:sp>
        </p:grpSp>
        <p:sp>
          <p:nvSpPr>
            <p:cNvPr id="11" name="Elipse 10"/>
            <p:cNvSpPr/>
            <p:nvPr/>
          </p:nvSpPr>
          <p:spPr>
            <a:xfrm>
              <a:off x="2002528" y="3272426"/>
              <a:ext cx="2089770" cy="78806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600" dirty="0" smtClean="0">
                  <a:solidFill>
                    <a:srgbClr val="0A0416"/>
                  </a:solidFill>
                </a:rPr>
                <a:t>RESISTÊNCIA ELÉTRICA</a:t>
              </a:r>
            </a:p>
          </p:txBody>
        </p:sp>
        <p:sp>
          <p:nvSpPr>
            <p:cNvPr id="2" name="Seta para a direita 1"/>
            <p:cNvSpPr/>
            <p:nvPr/>
          </p:nvSpPr>
          <p:spPr>
            <a:xfrm>
              <a:off x="113655" y="3148551"/>
              <a:ext cx="2195736" cy="1035810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t-BR" sz="1600" dirty="0">
                  <a:solidFill>
                    <a:srgbClr val="0A0416"/>
                  </a:solidFill>
                </a:rPr>
                <a:t>TRABALHO </a:t>
              </a:r>
              <a:r>
                <a:rPr lang="pt-BR" sz="1600" dirty="0" smtClean="0">
                  <a:solidFill>
                    <a:srgbClr val="0A0416"/>
                  </a:solidFill>
                </a:rPr>
                <a:t>ELÉTRICO - </a:t>
              </a:r>
              <a:r>
                <a:rPr lang="pt-BR" sz="1600" dirty="0" err="1" smtClean="0">
                  <a:solidFill>
                    <a:srgbClr val="0A0416"/>
                  </a:solidFill>
                </a:rPr>
                <a:t>W</a:t>
              </a:r>
              <a:r>
                <a:rPr lang="pt-BR" sz="1600" baseline="-25000" dirty="0" err="1" smtClean="0">
                  <a:solidFill>
                    <a:srgbClr val="0A0416"/>
                  </a:solidFill>
                </a:rPr>
                <a:t>e</a:t>
              </a:r>
              <a:endParaRPr lang="pt-BR" sz="1600" dirty="0">
                <a:solidFill>
                  <a:srgbClr val="0A0416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CaixaDeTexto 17"/>
                <p:cNvSpPr txBox="1"/>
                <p:nvPr/>
              </p:nvSpPr>
              <p:spPr>
                <a:xfrm>
                  <a:off x="0" y="4262671"/>
                  <a:ext cx="3156250" cy="73212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BR" sz="2000" b="1" i="1" smtClean="0">
                            <a:solidFill>
                              <a:srgbClr val="0A0416"/>
                            </a:solidFill>
                            <a:latin typeface="Cambria Math"/>
                            <a:ea typeface="Cambria Math"/>
                          </a:rPr>
                          <m:t>𝝋</m:t>
                        </m:r>
                        <m:r>
                          <a:rPr lang="pt-BR" sz="2000" b="1" i="1" smtClean="0">
                            <a:solidFill>
                              <a:srgbClr val="0A0416"/>
                            </a:solidFill>
                            <a:latin typeface="Cambria Math"/>
                          </a:rPr>
                          <m:t>= </m:t>
                        </m:r>
                        <m:f>
                          <m:fPr>
                            <m:ctrlPr>
                              <a:rPr lang="pt-BR" sz="20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pt-BR" sz="20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𝒆𝒇𝒆𝒊𝒕𝒐</m:t>
                            </m:r>
                            <m:r>
                              <a:rPr lang="pt-BR" sz="20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 ú</m:t>
                            </m:r>
                            <m:r>
                              <a:rPr lang="pt-BR" sz="20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𝒕𝒊𝒍</m:t>
                            </m:r>
                          </m:num>
                          <m:den>
                            <m:r>
                              <a:rPr lang="pt-BR" sz="20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𝒆𝒏𝒆𝒓𝒈𝒊𝒂</m:t>
                            </m:r>
                            <m:r>
                              <a:rPr lang="pt-BR" sz="20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pt-BR" sz="20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𝒈𝒂𝒔𝒕𝒂</m:t>
                            </m:r>
                          </m:den>
                        </m:f>
                        <m:r>
                          <a:rPr lang="pt-BR" sz="2000" b="1" i="1" smtClean="0">
                            <a:solidFill>
                              <a:srgbClr val="0A0416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pt-BR" sz="2000" b="1" i="1">
                            <a:solidFill>
                              <a:srgbClr val="0A0416"/>
                            </a:solidFill>
                            <a:latin typeface="Cambria Math"/>
                            <a:ea typeface="Cambria Math"/>
                          </a:rPr>
                          <m:t>≤</m:t>
                        </m:r>
                        <m:r>
                          <a:rPr lang="pt-BR" sz="2000" b="1" i="1" smtClean="0">
                            <a:solidFill>
                              <a:srgbClr val="0A0416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oMath>
                    </m:oMathPara>
                  </a14:m>
                  <a:endParaRPr lang="pt-BR" sz="1600" b="1" dirty="0">
                    <a:solidFill>
                      <a:srgbClr val="0A0416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CaixaDeTexto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0" y="4262671"/>
                  <a:ext cx="3156250" cy="73212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CaixaDeTexto 20"/>
                <p:cNvSpPr txBox="1"/>
                <p:nvPr/>
              </p:nvSpPr>
              <p:spPr>
                <a:xfrm>
                  <a:off x="4860032" y="5876258"/>
                  <a:ext cx="4212061" cy="73212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BR" sz="2000" b="1" i="1" smtClean="0">
                            <a:solidFill>
                              <a:srgbClr val="0A0416"/>
                            </a:solidFill>
                            <a:latin typeface="Cambria Math"/>
                          </a:rPr>
                          <m:t>𝑪𝑶𝑷</m:t>
                        </m:r>
                        <m:r>
                          <a:rPr lang="pt-BR" sz="2000" b="1" i="1" smtClean="0">
                            <a:solidFill>
                              <a:srgbClr val="0A0416"/>
                            </a:solidFill>
                            <a:latin typeface="Cambria Math"/>
                          </a:rPr>
                          <m:t>= </m:t>
                        </m:r>
                        <m:f>
                          <m:fPr>
                            <m:ctrlPr>
                              <a:rPr lang="pt-BR" sz="20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pt-BR" sz="20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𝒆𝒇𝒆𝒊𝒕𝒐</m:t>
                            </m:r>
                            <m:r>
                              <a:rPr lang="pt-BR" sz="20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 ú</m:t>
                            </m:r>
                            <m:r>
                              <a:rPr lang="pt-BR" sz="20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𝒕𝒊𝒍</m:t>
                            </m:r>
                          </m:num>
                          <m:den>
                            <m:r>
                              <a:rPr lang="pt-BR" sz="20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𝒆𝒏𝒆𝒓𝒈𝒊𝒂</m:t>
                            </m:r>
                            <m:r>
                              <a:rPr lang="pt-BR" sz="20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pt-BR" sz="20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𝒈𝒂𝒔𝒕𝒂</m:t>
                            </m:r>
                          </m:den>
                        </m:f>
                        <m:r>
                          <a:rPr lang="pt-BR" sz="2000" b="1" i="1" smtClean="0">
                            <a:solidFill>
                              <a:srgbClr val="0A0416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pt-BR" sz="20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pt-BR" sz="2000" b="1" i="1" smtClean="0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pt-BR" sz="2000" b="1" i="1" smtClean="0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  <m:t>𝑸</m:t>
                                </m:r>
                              </m:e>
                              <m:sub>
                                <m:r>
                                  <a:rPr lang="pt-BR" sz="2000" b="1" i="1" smtClean="0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  <m:t>𝒔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pt-BR" sz="2000" b="1" i="1" smtClean="0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pt-BR" sz="2000" b="1" i="1" smtClean="0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  <m:t>𝑾</m:t>
                                </m:r>
                              </m:e>
                              <m:sub>
                                <m:r>
                                  <a:rPr lang="pt-BR" sz="2000" b="1" i="1" smtClean="0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  <m:t>𝒆</m:t>
                                </m:r>
                              </m:sub>
                            </m:sSub>
                          </m:den>
                        </m:f>
                        <m:r>
                          <a:rPr lang="pt-BR" sz="2000" b="1" i="1" smtClean="0">
                            <a:solidFill>
                              <a:srgbClr val="0A0416"/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pt-BR" sz="2000" b="1" i="1" smtClean="0">
                            <a:solidFill>
                              <a:srgbClr val="0A0416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oMath>
                    </m:oMathPara>
                  </a14:m>
                  <a:endParaRPr lang="pt-BR" sz="1600" b="1" i="1" dirty="0">
                    <a:solidFill>
                      <a:srgbClr val="0A0416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CaixaDeTexto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0032" y="5876258"/>
                  <a:ext cx="4212061" cy="73212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Seta para baixo 21"/>
            <p:cNvSpPr/>
            <p:nvPr/>
          </p:nvSpPr>
          <p:spPr>
            <a:xfrm rot="10800000">
              <a:off x="2648674" y="2249175"/>
              <a:ext cx="797477" cy="1080120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pt-BR" dirty="0" err="1" smtClean="0">
                  <a:solidFill>
                    <a:srgbClr val="0A0416"/>
                  </a:solidFill>
                </a:rPr>
                <a:t>Q</a:t>
              </a:r>
              <a:r>
                <a:rPr lang="pt-BR" baseline="-25000" dirty="0" err="1" smtClean="0">
                  <a:solidFill>
                    <a:srgbClr val="0A0416"/>
                  </a:solidFill>
                </a:rPr>
                <a:t>s</a:t>
              </a:r>
              <a:endParaRPr lang="pt-BR" dirty="0">
                <a:solidFill>
                  <a:srgbClr val="0A041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647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11560" y="36401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>
                <a:solidFill>
                  <a:srgbClr val="0A0416"/>
                </a:solidFill>
              </a:rPr>
              <a:t>BOMBA DE CALOR </a:t>
            </a:r>
            <a:r>
              <a:rPr lang="pt-BR" sz="2400" b="1" i="1" u="sng" dirty="0">
                <a:solidFill>
                  <a:srgbClr val="0A0416"/>
                </a:solidFill>
              </a:rPr>
              <a:t>coeficiente de performance-COP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83568" y="1416047"/>
            <a:ext cx="8433455" cy="5035548"/>
            <a:chOff x="683568" y="1416047"/>
            <a:chExt cx="8433455" cy="5035548"/>
          </a:xfrm>
        </p:grpSpPr>
        <p:grpSp>
          <p:nvGrpSpPr>
            <p:cNvPr id="2" name="Grupo 1"/>
            <p:cNvGrpSpPr/>
            <p:nvPr/>
          </p:nvGrpSpPr>
          <p:grpSpPr>
            <a:xfrm>
              <a:off x="683568" y="1416047"/>
              <a:ext cx="8433455" cy="5035548"/>
              <a:chOff x="683568" y="1416047"/>
              <a:chExt cx="8433455" cy="5035548"/>
            </a:xfrm>
          </p:grpSpPr>
          <p:grpSp>
            <p:nvGrpSpPr>
              <p:cNvPr id="3" name="Grupo 2"/>
              <p:cNvGrpSpPr/>
              <p:nvPr/>
            </p:nvGrpSpPr>
            <p:grpSpPr>
              <a:xfrm>
                <a:off x="683568" y="1416047"/>
                <a:ext cx="8433455" cy="4080244"/>
                <a:chOff x="683568" y="1416047"/>
                <a:chExt cx="8433455" cy="4080244"/>
              </a:xfrm>
            </p:grpSpPr>
            <p:grpSp>
              <p:nvGrpSpPr>
                <p:cNvPr id="5" name="Grupo 4"/>
                <p:cNvGrpSpPr/>
                <p:nvPr/>
              </p:nvGrpSpPr>
              <p:grpSpPr>
                <a:xfrm>
                  <a:off x="683568" y="1416047"/>
                  <a:ext cx="8374971" cy="4016356"/>
                  <a:chOff x="3715875" y="1750145"/>
                  <a:chExt cx="8374971" cy="4016356"/>
                </a:xfrm>
              </p:grpSpPr>
              <p:grpSp>
                <p:nvGrpSpPr>
                  <p:cNvPr id="20" name="Grupo 19"/>
                  <p:cNvGrpSpPr/>
                  <p:nvPr/>
                </p:nvGrpSpPr>
                <p:grpSpPr>
                  <a:xfrm>
                    <a:off x="3715875" y="1750145"/>
                    <a:ext cx="5146245" cy="4016356"/>
                    <a:chOff x="3377522" y="1777843"/>
                    <a:chExt cx="5146245" cy="4016356"/>
                  </a:xfrm>
                </p:grpSpPr>
                <p:sp>
                  <p:nvSpPr>
                    <p:cNvPr id="8" name="Elipse 7"/>
                    <p:cNvSpPr/>
                    <p:nvPr/>
                  </p:nvSpPr>
                  <p:spPr>
                    <a:xfrm>
                      <a:off x="4062091" y="3104214"/>
                      <a:ext cx="2952328" cy="1296145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rgbClr val="0A0416"/>
                          </a:solidFill>
                        </a:rPr>
                        <a:t>BOMBA DE CALOR</a:t>
                      </a:r>
                    </a:p>
                    <a:p>
                      <a:pPr algn="ctr"/>
                      <a:r>
                        <a:rPr lang="pt-BR" sz="1600" dirty="0" smtClean="0">
                          <a:solidFill>
                            <a:srgbClr val="0A0416"/>
                          </a:solidFill>
                        </a:rPr>
                        <a:t>(ciclo termodinâmico)</a:t>
                      </a:r>
                      <a:endParaRPr lang="pt-BR" sz="1600" dirty="0">
                        <a:solidFill>
                          <a:srgbClr val="0A0416"/>
                        </a:solidFill>
                      </a:endParaRPr>
                    </a:p>
                  </p:txBody>
                </p:sp>
                <p:sp>
                  <p:nvSpPr>
                    <p:cNvPr id="9" name="Retângulo de cantos arredondados 8"/>
                    <p:cNvSpPr/>
                    <p:nvPr/>
                  </p:nvSpPr>
                  <p:spPr>
                    <a:xfrm>
                      <a:off x="3377522" y="1777843"/>
                      <a:ext cx="3666764" cy="720080"/>
                    </a:xfrm>
                    <a:prstGeom prst="roundRect">
                      <a:avLst/>
                    </a:prstGeom>
                    <a:solidFill>
                      <a:srgbClr val="FF0000"/>
                    </a:solidFill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2">
                        <a:shade val="50000"/>
                      </a:schemeClr>
                    </a:lnRef>
                    <a:fillRef idx="1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A0416"/>
                          </a:solidFill>
                        </a:rPr>
                        <a:t>MEIO QUENTE</a:t>
                      </a:r>
                    </a:p>
                  </p:txBody>
                </p:sp>
                <p:sp>
                  <p:nvSpPr>
                    <p:cNvPr id="14" name="Retângulo de cantos arredondados 13"/>
                    <p:cNvSpPr/>
                    <p:nvPr/>
                  </p:nvSpPr>
                  <p:spPr>
                    <a:xfrm>
                      <a:off x="3441559" y="5074119"/>
                      <a:ext cx="3666765" cy="720080"/>
                    </a:xfrm>
                    <a:prstGeom prst="roundRect">
                      <a:avLst/>
                    </a:prstGeom>
                    <a:solidFill>
                      <a:srgbClr val="0070C0"/>
                    </a:solidFill>
                    <a:ln>
                      <a:solidFill>
                        <a:srgbClr val="00B0F0"/>
                      </a:solidFill>
                    </a:ln>
                  </p:spPr>
                  <p:style>
                    <a:lnRef idx="2">
                      <a:schemeClr val="accent2">
                        <a:shade val="50000"/>
                      </a:schemeClr>
                    </a:lnRef>
                    <a:fillRef idx="1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0A0416"/>
                          </a:solidFill>
                        </a:rPr>
                        <a:t>MEIO FRIO</a:t>
                      </a:r>
                    </a:p>
                  </p:txBody>
                </p:sp>
                <p:sp>
                  <p:nvSpPr>
                    <p:cNvPr id="16" name="Seta para baixo 15"/>
                    <p:cNvSpPr/>
                    <p:nvPr/>
                  </p:nvSpPr>
                  <p:spPr>
                    <a:xfrm rot="10800000">
                      <a:off x="4984339" y="2276872"/>
                      <a:ext cx="797477" cy="1080120"/>
                    </a:xfrm>
                    <a:prstGeom prst="downArrow">
                      <a:avLst/>
                    </a:prstGeom>
                    <a:solidFill>
                      <a:srgbClr val="FF0000"/>
                    </a:solidFill>
                    <a:ln>
                      <a:solidFill>
                        <a:srgbClr val="C000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vert="vert" rtlCol="0" anchor="ctr"/>
                    <a:lstStyle/>
                    <a:p>
                      <a:pPr algn="ctr"/>
                      <a:r>
                        <a:rPr lang="pt-BR" dirty="0" err="1" smtClean="0">
                          <a:solidFill>
                            <a:srgbClr val="0A0416"/>
                          </a:solidFill>
                        </a:rPr>
                        <a:t>Q</a:t>
                      </a:r>
                      <a:r>
                        <a:rPr lang="pt-BR" baseline="-25000" dirty="0" err="1" smtClean="0">
                          <a:solidFill>
                            <a:srgbClr val="0A0416"/>
                          </a:solidFill>
                        </a:rPr>
                        <a:t>s</a:t>
                      </a:r>
                      <a:endParaRPr lang="pt-BR" dirty="0">
                        <a:solidFill>
                          <a:srgbClr val="0A0416"/>
                        </a:solidFill>
                      </a:endParaRPr>
                    </a:p>
                  </p:txBody>
                </p:sp>
                <p:sp>
                  <p:nvSpPr>
                    <p:cNvPr id="17" name="Seta para baixo 16"/>
                    <p:cNvSpPr/>
                    <p:nvPr/>
                  </p:nvSpPr>
                  <p:spPr>
                    <a:xfrm rot="10800000">
                      <a:off x="4984339" y="4124414"/>
                      <a:ext cx="797478" cy="1109577"/>
                    </a:xfrm>
                    <a:prstGeom prst="downArrow">
                      <a:avLst/>
                    </a:prstGeom>
                    <a:solidFill>
                      <a:srgbClr val="0070C0"/>
                    </a:solidFill>
                    <a:ln>
                      <a:solidFill>
                        <a:srgbClr val="00B0F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vert="vert" rtlCol="0" anchor="ctr"/>
                    <a:lstStyle/>
                    <a:p>
                      <a:pPr algn="ctr"/>
                      <a:r>
                        <a:rPr lang="pt-BR" dirty="0" err="1" smtClean="0">
                          <a:solidFill>
                            <a:srgbClr val="0A0416"/>
                          </a:solidFill>
                        </a:rPr>
                        <a:t>Q</a:t>
                      </a:r>
                      <a:r>
                        <a:rPr lang="pt-BR" baseline="-25000" dirty="0" err="1" smtClean="0">
                          <a:solidFill>
                            <a:srgbClr val="0A0416"/>
                          </a:solidFill>
                        </a:rPr>
                        <a:t>e</a:t>
                      </a:r>
                      <a:endParaRPr lang="pt-BR" dirty="0">
                        <a:solidFill>
                          <a:srgbClr val="0A0416"/>
                        </a:solidFill>
                      </a:endParaRPr>
                    </a:p>
                  </p:txBody>
                </p:sp>
                <p:sp>
                  <p:nvSpPr>
                    <p:cNvPr id="19" name="Seta para a esquerda 18"/>
                    <p:cNvSpPr/>
                    <p:nvPr/>
                  </p:nvSpPr>
                  <p:spPr>
                    <a:xfrm>
                      <a:off x="6795575" y="3212976"/>
                      <a:ext cx="1728192" cy="999083"/>
                    </a:xfrm>
                    <a:prstGeom prst="leftArrow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rgbClr val="0A0416"/>
                          </a:solidFill>
                        </a:rPr>
                        <a:t>TRABALHO ELÉTRICO - </a:t>
                      </a:r>
                      <a:r>
                        <a:rPr lang="pt-BR" sz="1600" dirty="0" err="1" smtClean="0">
                          <a:solidFill>
                            <a:srgbClr val="0A0416"/>
                          </a:solidFill>
                        </a:rPr>
                        <a:t>W</a:t>
                      </a:r>
                      <a:r>
                        <a:rPr lang="pt-BR" sz="1600" baseline="-25000" dirty="0" err="1" smtClean="0">
                          <a:solidFill>
                            <a:srgbClr val="0A0416"/>
                          </a:solidFill>
                        </a:rPr>
                        <a:t>e</a:t>
                      </a:r>
                      <a:endParaRPr lang="pt-BR" sz="1600" dirty="0">
                        <a:solidFill>
                          <a:srgbClr val="0A0416"/>
                        </a:solidFill>
                      </a:endParaRPr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1" name="CaixaDeTexto 20"/>
                      <p:cNvSpPr txBox="1"/>
                      <p:nvPr/>
                    </p:nvSpPr>
                    <p:spPr>
                      <a:xfrm>
                        <a:off x="7892339" y="2400792"/>
                        <a:ext cx="4198507" cy="73212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pt-BR" sz="2000" b="1" i="1" smtClean="0">
                                  <a:solidFill>
                                    <a:srgbClr val="0A0416"/>
                                  </a:solidFill>
                                  <a:latin typeface="Cambria Math"/>
                                </a:rPr>
                                <m:t>𝑪𝑶𝑷</m:t>
                              </m:r>
                              <m:r>
                                <a:rPr lang="pt-BR" sz="2000" b="1" i="1" smtClean="0">
                                  <a:solidFill>
                                    <a:srgbClr val="0A0416"/>
                                  </a:solidFill>
                                  <a:latin typeface="Cambria Math"/>
                                </a:rPr>
                                <m:t>= </m:t>
                              </m:r>
                              <m:f>
                                <m:fPr>
                                  <m:ctrlPr>
                                    <a:rPr lang="pt-BR" sz="2000" b="1" i="1" smtClean="0">
                                      <a:solidFill>
                                        <a:srgbClr val="0A0416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pt-BR" sz="2000" b="1" i="1" smtClean="0">
                                      <a:solidFill>
                                        <a:srgbClr val="0A0416"/>
                                      </a:solidFill>
                                      <a:latin typeface="Cambria Math"/>
                                    </a:rPr>
                                    <m:t>𝒆𝒇𝒆𝒊𝒕𝒐</m:t>
                                  </m:r>
                                  <m:r>
                                    <a:rPr lang="pt-BR" sz="2000" b="1" i="1" smtClean="0">
                                      <a:solidFill>
                                        <a:srgbClr val="0A0416"/>
                                      </a:solidFill>
                                      <a:latin typeface="Cambria Math"/>
                                    </a:rPr>
                                    <m:t> ú</m:t>
                                  </m:r>
                                  <m:r>
                                    <a:rPr lang="pt-BR" sz="2000" b="1" i="1" smtClean="0">
                                      <a:solidFill>
                                        <a:srgbClr val="0A0416"/>
                                      </a:solidFill>
                                      <a:latin typeface="Cambria Math"/>
                                    </a:rPr>
                                    <m:t>𝒕𝒊𝒍</m:t>
                                  </m:r>
                                </m:num>
                                <m:den>
                                  <m:r>
                                    <a:rPr lang="pt-BR" sz="2000" b="1" i="1" smtClean="0">
                                      <a:solidFill>
                                        <a:srgbClr val="0A0416"/>
                                      </a:solidFill>
                                      <a:latin typeface="Cambria Math"/>
                                    </a:rPr>
                                    <m:t>𝒆𝒏𝒆𝒓𝒈𝒊𝒂</m:t>
                                  </m:r>
                                  <m:r>
                                    <a:rPr lang="pt-BR" sz="2000" b="1" i="1" smtClean="0">
                                      <a:solidFill>
                                        <a:srgbClr val="0A0416"/>
                                      </a:solidFill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a:rPr lang="pt-BR" sz="2000" b="1" i="1" smtClean="0">
                                      <a:solidFill>
                                        <a:srgbClr val="0A0416"/>
                                      </a:solidFill>
                                      <a:latin typeface="Cambria Math"/>
                                    </a:rPr>
                                    <m:t>𝒈𝒂𝒔𝒕𝒂</m:t>
                                  </m:r>
                                </m:den>
                              </m:f>
                              <m:r>
                                <a:rPr lang="pt-BR" sz="2000" b="1" i="1" smtClean="0">
                                  <a:solidFill>
                                    <a:srgbClr val="0A0416"/>
                                  </a:solidFill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pt-BR" sz="2000" b="1" i="1" smtClean="0">
                                      <a:solidFill>
                                        <a:srgbClr val="0A0416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pt-BR" sz="2000" b="1" i="1" smtClean="0">
                                          <a:solidFill>
                                            <a:srgbClr val="0A0416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BR" sz="2000" b="1" i="1" smtClean="0">
                                          <a:solidFill>
                                            <a:srgbClr val="0A0416"/>
                                          </a:solidFill>
                                          <a:latin typeface="Cambria Math"/>
                                        </a:rPr>
                                        <m:t>𝑸</m:t>
                                      </m:r>
                                    </m:e>
                                    <m:sub>
                                      <m:r>
                                        <a:rPr lang="pt-BR" sz="2000" b="1" i="1" smtClean="0">
                                          <a:solidFill>
                                            <a:srgbClr val="0A0416"/>
                                          </a:solidFill>
                                          <a:latin typeface="Cambria Math"/>
                                        </a:rPr>
                                        <m:t>𝒔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pt-BR" sz="2000" b="1" i="1" smtClean="0">
                                          <a:solidFill>
                                            <a:srgbClr val="0A0416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pt-BR" sz="2000" b="1" i="1" smtClean="0">
                                          <a:solidFill>
                                            <a:srgbClr val="0A0416"/>
                                          </a:solidFill>
                                          <a:latin typeface="Cambria Math"/>
                                        </a:rPr>
                                        <m:t>𝑾</m:t>
                                      </m:r>
                                    </m:e>
                                    <m:sub>
                                      <m:r>
                                        <a:rPr lang="pt-BR" sz="2000" b="1" i="1" smtClean="0">
                                          <a:solidFill>
                                            <a:srgbClr val="0A0416"/>
                                          </a:solidFill>
                                          <a:latin typeface="Cambria Math"/>
                                        </a:rPr>
                                        <m:t>𝒆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pt-BR" sz="2000" b="1" i="1" smtClean="0">
                                  <a:solidFill>
                                    <a:srgbClr val="0A0416"/>
                                  </a:solidFill>
                                  <a:latin typeface="Cambria Math"/>
                                  <a:ea typeface="Cambria Math"/>
                                </a:rPr>
                                <m:t>&gt;</m:t>
                              </m:r>
                              <m:r>
                                <a:rPr lang="pt-BR" sz="2000" b="1" i="1" smtClean="0">
                                  <a:solidFill>
                                    <a:srgbClr val="0A0416"/>
                                  </a:solidFill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</m:oMath>
                          </m:oMathPara>
                        </a14:m>
                        <a:endParaRPr lang="pt-BR" sz="1600" b="1" i="1" dirty="0">
                          <a:solidFill>
                            <a:srgbClr val="0A0416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1" name="CaixaDeTexto 20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892339" y="2400792"/>
                        <a:ext cx="4198507" cy="732123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pt-B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" name="CaixaDeTexto 22"/>
                    <p:cNvSpPr txBox="1"/>
                    <p:nvPr/>
                  </p:nvSpPr>
                  <p:spPr>
                    <a:xfrm>
                      <a:off x="4489216" y="3850263"/>
                      <a:ext cx="4627807" cy="164602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pt-BR" sz="2400" b="1" i="1" dirty="0" smtClean="0">
                          <a:solidFill>
                            <a:srgbClr val="0A0416"/>
                          </a:solidFill>
                        </a:rPr>
                        <a:t>Carnot</a:t>
                      </a:r>
                    </a:p>
                    <a:p>
                      <a:pPr algn="ctr"/>
                      <a:r>
                        <a:rPr lang="pt-BR" sz="2400" b="1" i="1" dirty="0" smtClean="0">
                          <a:solidFill>
                            <a:srgbClr val="0A0416"/>
                          </a:solidFill>
                        </a:rPr>
                        <a:t> </a:t>
                      </a:r>
                      <a:endParaRPr lang="pt-BR" sz="2400" b="1" i="1" dirty="0">
                        <a:solidFill>
                          <a:srgbClr val="0A0416"/>
                        </a:solidFill>
                        <a:sym typeface="Wingdings" pitchFamily="2" charset="2"/>
                      </a:endParaRPr>
                    </a:p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pt-BR" sz="24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  <a:ea typeface="Cambria Math"/>
                              </a:rPr>
                              <m:t>𝜷</m:t>
                            </m:r>
                            <m:r>
                              <a:rPr lang="pt-BR" sz="2400" b="1" i="1" smtClean="0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pt-BR" sz="2400" b="1" i="1" smtClean="0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  <m:t>𝒔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  <m:t>𝒔</m:t>
                                    </m:r>
                                  </m:sub>
                                </m:sSub>
                                <m:r>
                                  <a:rPr lang="pt-BR" sz="2400" b="1" i="1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  <m:t>𝑸</m:t>
                                    </m:r>
                                  </m:e>
                                  <m:sub>
                                    <m: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  <m:t>𝒆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pt-BR" sz="2400" b="1" i="1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pt-BR" sz="2400" b="1" i="1" smtClean="0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  <m:t>𝑻</m:t>
                                    </m:r>
                                  </m:e>
                                  <m:sub>
                                    <m: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  <m:t>𝒒𝒖𝒆𝒏𝒕𝒆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  <m:t>𝑻</m:t>
                                    </m:r>
                                  </m:e>
                                  <m:sub>
                                    <m: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  <m:t>𝒒𝒖𝒆𝒏𝒕𝒆</m:t>
                                    </m:r>
                                  </m:sub>
                                </m:sSub>
                                <m:r>
                                  <a:rPr lang="pt-BR" sz="2400" b="1" i="1" smtClean="0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  <m:t>𝑻</m:t>
                                    </m:r>
                                  </m:e>
                                  <m:sub>
                                    <m:r>
                                      <a:rPr lang="pt-BR" sz="2400" b="1" i="1" smtClean="0">
                                        <a:solidFill>
                                          <a:srgbClr val="0A0416"/>
                                        </a:solidFill>
                                        <a:latin typeface="Cambria Math"/>
                                      </a:rPr>
                                      <m:t>𝒇𝒓𝒊𝒐</m:t>
                                    </m:r>
                                  </m:sub>
                                </m:sSub>
                              </m:den>
                            </m:f>
                          </m:oMath>
                        </m:oMathPara>
                      </a14:m>
                      <a:endParaRPr lang="pt-BR" sz="2400" b="1" i="1" dirty="0">
                        <a:solidFill>
                          <a:srgbClr val="0A0416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3" name="CaixaDeTexto 2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489216" y="3850263"/>
                      <a:ext cx="4627807" cy="1646028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 t="-296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pt-B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5" name="CaixaDeTexto 14"/>
              <p:cNvSpPr txBox="1"/>
              <p:nvPr/>
            </p:nvSpPr>
            <p:spPr>
              <a:xfrm>
                <a:off x="4489216" y="5805264"/>
                <a:ext cx="462780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b="1" i="1" dirty="0" smtClean="0">
                    <a:solidFill>
                      <a:srgbClr val="0A0416"/>
                    </a:solidFill>
                  </a:rPr>
                  <a:t>Quanto menor a temperatura fria </a:t>
                </a:r>
                <a:r>
                  <a:rPr lang="pt-BR" b="1" i="1" dirty="0">
                    <a:solidFill>
                      <a:srgbClr val="0A0416"/>
                    </a:solidFill>
                  </a:rPr>
                  <a:t>m</a:t>
                </a:r>
                <a:r>
                  <a:rPr lang="pt-BR" b="1" i="1" dirty="0" smtClean="0">
                    <a:solidFill>
                      <a:srgbClr val="0A0416"/>
                    </a:solidFill>
                  </a:rPr>
                  <a:t>enor o rendimento  e também o COP!!</a:t>
                </a:r>
                <a:endParaRPr lang="pt-BR" b="1" i="1" dirty="0">
                  <a:solidFill>
                    <a:srgbClr val="0A0416"/>
                  </a:solidFill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tângulo 5"/>
                <p:cNvSpPr/>
                <p:nvPr/>
              </p:nvSpPr>
              <p:spPr>
                <a:xfrm>
                  <a:off x="7178996" y="3054178"/>
                  <a:ext cx="156946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t-BR" b="1" i="1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pt-BR" b="1" i="1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pt-BR" b="1" i="1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  <m:t>𝑸</m:t>
                                </m:r>
                              </m:e>
                              <m:sub>
                                <m:r>
                                  <a:rPr lang="pt-BR" b="1" i="1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  <m:t>𝒔</m:t>
                                </m:r>
                                <m:r>
                                  <a:rPr lang="pt-BR" b="1" i="1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  <m:t>= 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pt-BR" b="1" i="1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pt-BR" b="1" i="1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  <m:t>𝑸</m:t>
                                </m:r>
                              </m:e>
                              <m:sub>
                                <m:r>
                                  <a:rPr lang="pt-BR" b="1" i="1">
                                    <a:solidFill>
                                      <a:srgbClr val="0A0416"/>
                                    </a:solidFill>
                                    <a:latin typeface="Cambria Math"/>
                                  </a:rPr>
                                  <m:t>𝒆</m:t>
                                </m:r>
                              </m:sub>
                            </m:sSub>
                            <m:r>
                              <a:rPr lang="pt-BR" b="1" i="1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pt-BR" b="1" i="1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𝑾</m:t>
                            </m:r>
                          </m:e>
                          <m:sub>
                            <m:r>
                              <a:rPr lang="pt-BR" b="1" i="1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𝒆</m:t>
                            </m:r>
                            <m:r>
                              <a:rPr lang="pt-BR" b="1" i="1">
                                <a:solidFill>
                                  <a:srgbClr val="0A0416"/>
                                </a:solidFill>
                                <a:latin typeface="Cambria Math"/>
                              </a:rPr>
                              <m:t> </m:t>
                            </m:r>
                          </m:sub>
                        </m:sSub>
                      </m:oMath>
                    </m:oMathPara>
                  </a14:m>
                  <a:endParaRPr lang="pt-BR" dirty="0"/>
                </a:p>
              </p:txBody>
            </p:sp>
          </mc:Choice>
          <mc:Fallback xmlns="">
            <p:sp>
              <p:nvSpPr>
                <p:cNvPr id="6" name="Retângulo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78996" y="3054178"/>
                  <a:ext cx="1569468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8197"/>
                  </a:stretch>
                </a:blipFill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29903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eira">
  <a:themeElements>
    <a:clrScheme name="feira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feira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eira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TC101859861[[fn=Feira de negócios]]</Template>
  <TotalTime>1044</TotalTime>
  <Words>538</Words>
  <Application>Microsoft Office PowerPoint</Application>
  <PresentationFormat>Apresentação na tela (4:3)</PresentationFormat>
  <Paragraphs>140</Paragraphs>
  <Slides>17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feira</vt:lpstr>
      <vt:lpstr>ESTADO DO RIO GRANDE DO SUL  SECRETARIA DA CIÊNCIA, inovação e desenvolvimento tecnológico</vt:lpstr>
      <vt:lpstr>PROJETO DE PESQUISA:  Sistema Otimizado para Aquecimento de Água em Prédios e Residênciais Aplicado a Redução do Consumo de Energia Elétrica e Melhoria da Sustentabilidade do Vale do Paranhana/Encosta da Serra</vt:lpstr>
      <vt:lpstr> Qualidade Aplicada a Sistemas de Aquecimento – Bombas de Calor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Frederico</dc:creator>
  <cp:lastModifiedBy>revisor</cp:lastModifiedBy>
  <cp:revision>278</cp:revision>
  <dcterms:created xsi:type="dcterms:W3CDTF">2011-10-06T23:46:34Z</dcterms:created>
  <dcterms:modified xsi:type="dcterms:W3CDTF">2012-06-11T20:39:32Z</dcterms:modified>
</cp:coreProperties>
</file>